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552" r:id="rId5"/>
  </p:sldMasterIdLst>
  <p:notesMasterIdLst>
    <p:notesMasterId r:id="rId32"/>
  </p:notesMasterIdLst>
  <p:handoutMasterIdLst>
    <p:handoutMasterId r:id="rId33"/>
  </p:handoutMasterIdLst>
  <p:sldIdLst>
    <p:sldId id="1577" r:id="rId6"/>
    <p:sldId id="1563" r:id="rId7"/>
    <p:sldId id="1681" r:id="rId8"/>
    <p:sldId id="1692" r:id="rId9"/>
    <p:sldId id="1672" r:id="rId10"/>
    <p:sldId id="1693" r:id="rId11"/>
    <p:sldId id="1682" r:id="rId12"/>
    <p:sldId id="1617" r:id="rId13"/>
    <p:sldId id="1678" r:id="rId14"/>
    <p:sldId id="1662" r:id="rId15"/>
    <p:sldId id="1683" r:id="rId16"/>
    <p:sldId id="1619" r:id="rId17"/>
    <p:sldId id="1686" r:id="rId18"/>
    <p:sldId id="1666" r:id="rId19"/>
    <p:sldId id="1694" r:id="rId20"/>
    <p:sldId id="1597" r:id="rId21"/>
    <p:sldId id="1663" r:id="rId22"/>
    <p:sldId id="1684" r:id="rId23"/>
    <p:sldId id="1621" r:id="rId24"/>
    <p:sldId id="1599" r:id="rId25"/>
    <p:sldId id="1690" r:id="rId26"/>
    <p:sldId id="1691" r:id="rId27"/>
    <p:sldId id="1664" r:id="rId28"/>
    <p:sldId id="1685" r:id="rId29"/>
    <p:sldId id="1658" r:id="rId30"/>
    <p:sldId id="1547"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Connect Light Template" id="{E1C8FB21-FF75-44A0-8090-B2FB240B014B}">
          <p14:sldIdLst>
            <p14:sldId id="1577"/>
            <p14:sldId id="1563"/>
            <p14:sldId id="1681"/>
            <p14:sldId id="1692"/>
            <p14:sldId id="1672"/>
            <p14:sldId id="1693"/>
            <p14:sldId id="1682"/>
            <p14:sldId id="1617"/>
            <p14:sldId id="1678"/>
            <p14:sldId id="1662"/>
            <p14:sldId id="1683"/>
            <p14:sldId id="1619"/>
            <p14:sldId id="1686"/>
            <p14:sldId id="1666"/>
            <p14:sldId id="1694"/>
            <p14:sldId id="1597"/>
            <p14:sldId id="1663"/>
            <p14:sldId id="1684"/>
            <p14:sldId id="1621"/>
            <p14:sldId id="1599"/>
            <p14:sldId id="1690"/>
            <p14:sldId id="1691"/>
            <p14:sldId id="1664"/>
            <p14:sldId id="1685"/>
            <p14:sldId id="1658"/>
            <p14:sldId id="1547"/>
          </p14:sldIdLst>
        </p14:section>
      </p14:sectionLst>
    </p:ext>
    <p:ext uri="{EFAFB233-063F-42B5-8137-9DF3F51BA10A}">
      <p15:sldGuideLst xmlns:p15="http://schemas.microsoft.com/office/powerpoint/2012/main">
        <p15:guide id="1" orient="horz" pos="427" userDrawn="1">
          <p15:clr>
            <a:srgbClr val="A4A3A4"/>
          </p15:clr>
        </p15:guide>
        <p15:guide id="4"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manda Silver" initials="AS" lastIdx="2" clrIdx="7">
    <p:extLst>
      <p:ext uri="{19B8F6BF-5375-455C-9EA6-DF929625EA0E}">
        <p15:presenceInfo xmlns:p15="http://schemas.microsoft.com/office/powerpoint/2012/main" userId="S-1-5-21-2127521184-1604012920-1887927527-655234" providerId="AD"/>
      </p:ext>
    </p:extLst>
  </p:cmAuthor>
  <p:cmAuthor id="1" name="Mary Feil-Jacobs" initials="MFJ" lastIdx="43" clrIdx="1"/>
  <p:cmAuthor id="8" name="Caitlyn Ryan" initials="CR" lastIdx="6" clrIdx="8">
    <p:extLst>
      <p:ext uri="{19B8F6BF-5375-455C-9EA6-DF929625EA0E}">
        <p15:presenceInfo xmlns:p15="http://schemas.microsoft.com/office/powerpoint/2012/main" userId="S-1-5-21-383413107-1061881802-891584314-12522" providerId="AD"/>
      </p:ext>
    </p:extLst>
  </p:cmAuthor>
  <p:cmAuthor id="2" name="Monica Lueder" initials="ML" lastIdx="22" clrIdx="2">
    <p:extLst/>
  </p:cmAuthor>
  <p:cmAuthor id="3" name="Mary Feil-Jacobs" initials="MF" lastIdx="22" clrIdx="3">
    <p:extLst/>
  </p:cmAuthor>
  <p:cmAuthor id="4" name="Achim Dettweiler" initials="AD" lastIdx="19" clrIdx="4">
    <p:extLst>
      <p:ext uri="{19B8F6BF-5375-455C-9EA6-DF929625EA0E}">
        <p15:presenceInfo xmlns:p15="http://schemas.microsoft.com/office/powerpoint/2012/main" userId="S-1-5-21-2127521184-1604012920-1887927527-8448984" providerId="AD"/>
      </p:ext>
    </p:extLst>
  </p:cmAuthor>
  <p:cmAuthor id="5" name="David Griffith" initials="DG" lastIdx="4" clrIdx="5">
    <p:extLst>
      <p:ext uri="{19B8F6BF-5375-455C-9EA6-DF929625EA0E}">
        <p15:presenceInfo xmlns:p15="http://schemas.microsoft.com/office/powerpoint/2012/main" userId="S-1-5-21-383413107-1061881802-891584314-4667" providerId="AD"/>
      </p:ext>
    </p:extLst>
  </p:cmAuthor>
  <p:cmAuthor id="6" name="Lan Kaim" initials="LK" lastIdx="3" clrIdx="6">
    <p:extLst>
      <p:ext uri="{19B8F6BF-5375-455C-9EA6-DF929625EA0E}">
        <p15:presenceInfo xmlns:p15="http://schemas.microsoft.com/office/powerpoint/2012/main" userId="S-1-5-21-2127521184-1604012920-1887927527-106958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0078D7"/>
    <a:srgbClr val="FFFFFF"/>
    <a:srgbClr val="505050"/>
    <a:srgbClr val="107C10"/>
    <a:srgbClr val="FFB900"/>
    <a:srgbClr val="E81123"/>
    <a:srgbClr val="008272"/>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BE1DB9-4E66-4593-BE05-0857D00D0C01}" v="136" dt="2017-11-15T01:24:01.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58" autoAdjust="0"/>
    <p:restoredTop sz="71460" autoAdjust="0"/>
  </p:normalViewPr>
  <p:slideViewPr>
    <p:cSldViewPr snapToGrid="0">
      <p:cViewPr varScale="1">
        <p:scale>
          <a:sx n="76" d="100"/>
          <a:sy n="76" d="100"/>
        </p:scale>
        <p:origin x="576" y="96"/>
      </p:cViewPr>
      <p:guideLst>
        <p:guide orient="horz" pos="427"/>
        <p:guide pos="3917"/>
      </p:guideLst>
    </p:cSldViewPr>
  </p:slideViewPr>
  <p:notesTextViewPr>
    <p:cViewPr>
      <p:scale>
        <a:sx n="1" d="1"/>
        <a:sy n="1" d="1"/>
      </p:scale>
      <p:origin x="0" y="0"/>
    </p:cViewPr>
  </p:notesTextViewPr>
  <p:sorterViewPr>
    <p:cViewPr>
      <p:scale>
        <a:sx n="100" d="100"/>
        <a:sy n="100" d="100"/>
      </p:scale>
      <p:origin x="0" y="-805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chim Dettweiler" userId="10030000801BAA74@LIVE.COM" providerId="AD" clId="Web-{62E34D58-9D96-4F88-B98E-D548BF8BB274}"/>
    <pc:docChg chg="modSld">
      <pc:chgData name="Achim Dettweiler" userId="10030000801BAA74@LIVE.COM" providerId="AD" clId="Web-{62E34D58-9D96-4F88-B98E-D548BF8BB274}" dt="2017-11-13T19:44:54.169" v="1"/>
      <pc:docMkLst>
        <pc:docMk/>
      </pc:docMkLst>
      <pc:sldChg chg="modSp delCm">
        <pc:chgData name="Achim Dettweiler" userId="10030000801BAA74@LIVE.COM" providerId="AD" clId="Web-{62E34D58-9D96-4F88-B98E-D548BF8BB274}" dt="2017-11-13T19:44:54.169" v="1"/>
        <pc:sldMkLst>
          <pc:docMk/>
          <pc:sldMk cId="1602714983" sldId="1681"/>
        </pc:sldMkLst>
        <pc:spChg chg="mod">
          <ac:chgData name="Achim Dettweiler" userId="10030000801BAA74@LIVE.COM" providerId="AD" clId="Web-{62E34D58-9D96-4F88-B98E-D548BF8BB274}" dt="2017-11-13T19:44:46.919" v="0"/>
          <ac:spMkLst>
            <pc:docMk/>
            <pc:sldMk cId="1602714983" sldId="1681"/>
            <ac:spMk id="14" creationId="{7B7E881A-9277-45D6-8FBD-08DBBDCEBF3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11/17/2017 9:25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11/17/2017 9:25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video for this presentation can be found here: </a:t>
            </a:r>
          </a:p>
          <a:p>
            <a:r>
              <a:rPr lang="en-US" dirty="0"/>
              <a:t>https://channel9.msdn.com/Events/Connect/2017/G104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5275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5287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1964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B5786F-204F-43DA-8B5C-494C50714321}" type="slidenum">
              <a:rPr lang="en-US" smtClean="0"/>
              <a:t>12</a:t>
            </a:fld>
            <a:endParaRPr lang="en-US"/>
          </a:p>
        </p:txBody>
      </p:sp>
    </p:spTree>
    <p:extLst>
      <p:ext uri="{BB962C8B-B14F-4D97-AF65-F5344CB8AC3E}">
        <p14:creationId xmlns:p14="http://schemas.microsoft.com/office/powerpoint/2010/main" val="3964838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76663D-6776-4801-9CCA-F8C4BD2643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4913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is Visual Studio 15.4 compared with 15.5 when opening a project with 10,000 tests.</a:t>
            </a:r>
          </a:p>
          <a:p>
            <a:r>
              <a:rPr lang="en-US" sz="900" kern="1200" dirty="0">
                <a:solidFill>
                  <a:schemeClr val="tx1"/>
                </a:solidFill>
                <a:effectLst/>
                <a:latin typeface="Segoe UI Light" pitchFamily="34" charset="0"/>
                <a:ea typeface="+mn-ea"/>
                <a:cs typeface="+mn-cs"/>
              </a:rPr>
              <a:t>Previously you had to build your project for discovery to start.</a:t>
            </a:r>
          </a:p>
          <a:p>
            <a:r>
              <a:rPr lang="en-US" sz="900" kern="1200" dirty="0">
                <a:solidFill>
                  <a:schemeClr val="tx1"/>
                </a:solidFill>
                <a:effectLst/>
                <a:latin typeface="Segoe UI Light" pitchFamily="34" charset="0"/>
                <a:ea typeface="+mn-ea"/>
                <a:cs typeface="+mn-cs"/>
              </a:rPr>
              <a:t>On the right in 15.5, we see that discovery started automatically.</a:t>
            </a:r>
          </a:p>
          <a:p>
            <a:r>
              <a:rPr lang="en-US" sz="900" kern="1200" dirty="0">
                <a:solidFill>
                  <a:schemeClr val="tx1"/>
                </a:solidFill>
                <a:effectLst/>
                <a:latin typeface="Segoe UI Light" pitchFamily="34" charset="0"/>
                <a:ea typeface="+mn-ea"/>
                <a:cs typeface="+mn-cs"/>
              </a:rPr>
              <a:t>I can even add a new test and run it immediately.</a:t>
            </a:r>
          </a:p>
          <a:p>
            <a:r>
              <a:rPr lang="en-US" sz="900" kern="1200" dirty="0">
                <a:solidFill>
                  <a:schemeClr val="tx1"/>
                </a:solidFill>
                <a:effectLst/>
                <a:latin typeface="Segoe UI Light" pitchFamily="34" charset="0"/>
                <a:ea typeface="+mn-ea"/>
                <a:cs typeface="+mn-cs"/>
              </a:rPr>
              <a:t>15.4 on the left side will still need another minute to complete.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only qualifier is that you must have the Real Time Test Discovery feature flag turned on for it to work this way. It won’t be turned on out of box. The project does not need to be built because test discovery actually happens through a Roslyn analyzer. (We used to need the project assemblies to discover tests.)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492721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B5786F-204F-43DA-8B5C-494C50714321}" type="slidenum">
              <a:rPr lang="en-US" smtClean="0"/>
              <a:t>15</a:t>
            </a:fld>
            <a:endParaRPr lang="en-US"/>
          </a:p>
        </p:txBody>
      </p:sp>
    </p:spTree>
    <p:extLst>
      <p:ext uri="{BB962C8B-B14F-4D97-AF65-F5344CB8AC3E}">
        <p14:creationId xmlns:p14="http://schemas.microsoft.com/office/powerpoint/2010/main" val="1343865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58855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9352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4408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At Microsoft, we’ve been working on the </a:t>
            </a:r>
            <a:r>
              <a:rPr lang="en-US" sz="900" b="1" i="1" kern="1200">
                <a:solidFill>
                  <a:schemeClr val="tx1"/>
                </a:solidFill>
                <a:effectLst/>
                <a:latin typeface="Segoe UI Light" pitchFamily="34" charset="0"/>
                <a:ea typeface="+mn-ea"/>
                <a:cs typeface="+mn-cs"/>
              </a:rPr>
              <a:t>fastest inner loop </a:t>
            </a:r>
            <a:r>
              <a:rPr lang="en-US" sz="900" kern="1200">
                <a:solidFill>
                  <a:schemeClr val="tx1"/>
                </a:solidFill>
                <a:effectLst/>
                <a:latin typeface="Segoe UI Light" pitchFamily="34" charset="0"/>
                <a:ea typeface="+mn-ea"/>
                <a:cs typeface="+mn-cs"/>
              </a:rPr>
              <a:t>so that we can deliver </a:t>
            </a:r>
            <a:r>
              <a:rPr lang="en-US" sz="900" b="1" i="1" kern="1200">
                <a:solidFill>
                  <a:schemeClr val="tx1"/>
                </a:solidFill>
                <a:effectLst/>
                <a:latin typeface="Segoe UI Light" pitchFamily="34" charset="0"/>
                <a:ea typeface="+mn-ea"/>
                <a:cs typeface="+mn-cs"/>
              </a:rPr>
              <a:t>innovation</a:t>
            </a:r>
            <a:r>
              <a:rPr lang="en-US" sz="900" kern="1200">
                <a:solidFill>
                  <a:schemeClr val="tx1"/>
                </a:solidFill>
                <a:effectLst/>
                <a:latin typeface="Segoe UI Light" pitchFamily="34" charset="0"/>
                <a:ea typeface="+mn-ea"/>
                <a:cs typeface="+mn-cs"/>
              </a:rPr>
              <a:t> </a:t>
            </a:r>
            <a:r>
              <a:rPr lang="en-US" sz="900" b="1" i="1" kern="1200">
                <a:solidFill>
                  <a:schemeClr val="tx1"/>
                </a:solidFill>
                <a:effectLst/>
                <a:latin typeface="Segoe UI Light" pitchFamily="34" charset="0"/>
                <a:ea typeface="+mn-ea"/>
                <a:cs typeface="+mn-cs"/>
              </a:rPr>
              <a:t>at velocity with confidence</a:t>
            </a:r>
            <a:r>
              <a:rPr lang="en-US" sz="900" kern="1200">
                <a:solidFill>
                  <a:schemeClr val="tx1"/>
                </a:solidFill>
                <a:effectLst/>
                <a:latin typeface="Segoe UI Light" pitchFamily="34" charset="0"/>
                <a:ea typeface="+mn-ea"/>
                <a:cs typeface="+mn-cs"/>
              </a:rPr>
              <a:t>. The first piece is to facilitate the </a:t>
            </a:r>
            <a:r>
              <a:rPr lang="en-US" sz="900" b="1" i="1" kern="1200">
                <a:solidFill>
                  <a:schemeClr val="tx1"/>
                </a:solidFill>
                <a:effectLst/>
                <a:latin typeface="Segoe UI Light" pitchFamily="34" charset="0"/>
                <a:ea typeface="+mn-ea"/>
                <a:cs typeface="+mn-cs"/>
              </a:rPr>
              <a:t>most productive collaboration between team members </a:t>
            </a:r>
            <a:r>
              <a:rPr lang="en-US" sz="900" kern="1200">
                <a:solidFill>
                  <a:schemeClr val="tx1"/>
                </a:solidFill>
                <a:effectLst/>
                <a:latin typeface="Segoe UI Light" pitchFamily="34" charset="0"/>
                <a:ea typeface="+mn-ea"/>
                <a:cs typeface="+mn-cs"/>
              </a:rPr>
              <a:t>so you can iterate as quickly as possible and learn from each other as you develop. The second piece is to separate our architecture into </a:t>
            </a:r>
            <a:r>
              <a:rPr lang="en-US" sz="900" b="1" i="1" kern="1200">
                <a:solidFill>
                  <a:schemeClr val="tx1"/>
                </a:solidFill>
                <a:effectLst/>
                <a:latin typeface="Segoe UI Light" pitchFamily="34" charset="0"/>
                <a:ea typeface="+mn-ea"/>
                <a:cs typeface="+mn-cs"/>
              </a:rPr>
              <a:t>independent microservices </a:t>
            </a:r>
            <a:r>
              <a:rPr lang="en-US" sz="900" b="0" i="0" kern="1200">
                <a:solidFill>
                  <a:schemeClr val="tx1"/>
                </a:solidFill>
                <a:effectLst/>
                <a:latin typeface="Segoe UI Light" pitchFamily="34" charset="0"/>
                <a:ea typeface="+mn-ea"/>
                <a:cs typeface="+mn-cs"/>
              </a:rPr>
              <a:t>and leverage infrastructure we’ve built wh</a:t>
            </a:r>
            <a:r>
              <a:rPr lang="en-US" sz="900" kern="1200">
                <a:solidFill>
                  <a:schemeClr val="tx1"/>
                </a:solidFill>
                <a:effectLst/>
                <a:latin typeface="Segoe UI Light" pitchFamily="34" charset="0"/>
                <a:ea typeface="+mn-ea"/>
                <a:cs typeface="+mn-cs"/>
              </a:rPr>
              <a:t>ich allows </a:t>
            </a:r>
            <a:r>
              <a:rPr lang="en-US" sz="900" b="1" i="1" kern="1200">
                <a:solidFill>
                  <a:schemeClr val="tx1"/>
                </a:solidFill>
                <a:effectLst/>
                <a:latin typeface="Segoe UI Light" pitchFamily="34" charset="0"/>
                <a:ea typeface="+mn-ea"/>
                <a:cs typeface="+mn-cs"/>
              </a:rPr>
              <a:t>developers </a:t>
            </a:r>
            <a:r>
              <a:rPr lang="en-US" sz="900" kern="1200">
                <a:solidFill>
                  <a:schemeClr val="tx1"/>
                </a:solidFill>
                <a:effectLst/>
                <a:latin typeface="Segoe UI Light" pitchFamily="34" charset="0"/>
                <a:ea typeface="+mn-ea"/>
                <a:cs typeface="+mn-cs"/>
              </a:rPr>
              <a:t>to </a:t>
            </a:r>
            <a:r>
              <a:rPr lang="en-US" sz="900" b="1" i="1" kern="1200">
                <a:solidFill>
                  <a:schemeClr val="tx1"/>
                </a:solidFill>
                <a:effectLst/>
                <a:latin typeface="Segoe UI Light" pitchFamily="34" charset="0"/>
                <a:ea typeface="+mn-ea"/>
                <a:cs typeface="+mn-cs"/>
              </a:rPr>
              <a:t>move independently </a:t>
            </a:r>
            <a:r>
              <a:rPr lang="en-US" sz="900" kern="1200">
                <a:solidFill>
                  <a:schemeClr val="tx1"/>
                </a:solidFill>
                <a:effectLst/>
                <a:latin typeface="Segoe UI Light" pitchFamily="34" charset="0"/>
                <a:ea typeface="+mn-ea"/>
                <a:cs typeface="+mn-cs"/>
              </a:rPr>
              <a:t>while working on a </a:t>
            </a:r>
            <a:r>
              <a:rPr lang="en-US" sz="900" b="1" i="1" kern="1200">
                <a:solidFill>
                  <a:schemeClr val="tx1"/>
                </a:solidFill>
                <a:effectLst/>
                <a:latin typeface="Segoe UI Light" pitchFamily="34" charset="0"/>
                <a:ea typeface="+mn-ea"/>
                <a:cs typeface="+mn-cs"/>
              </a:rPr>
              <a:t>large app as a team</a:t>
            </a:r>
            <a:r>
              <a:rPr lang="en-US" sz="900" kern="1200">
                <a:solidFill>
                  <a:schemeClr val="tx1"/>
                </a:solidFill>
                <a:effectLst/>
                <a:latin typeface="Segoe UI Light" pitchFamily="34" charset="0"/>
                <a:ea typeface="+mn-ea"/>
                <a:cs typeface="+mn-cs"/>
              </a:rPr>
              <a:t>. Lastly, we move </a:t>
            </a:r>
            <a:r>
              <a:rPr lang="en-US" sz="900" b="1" i="1" kern="1200">
                <a:solidFill>
                  <a:schemeClr val="tx1"/>
                </a:solidFill>
                <a:effectLst/>
                <a:latin typeface="Segoe UI Light" pitchFamily="34" charset="0"/>
                <a:ea typeface="+mn-ea"/>
                <a:cs typeface="+mn-cs"/>
              </a:rPr>
              <a:t>quality and validation </a:t>
            </a:r>
            <a:r>
              <a:rPr lang="en-US" sz="900" kern="1200">
                <a:solidFill>
                  <a:schemeClr val="tx1"/>
                </a:solidFill>
                <a:effectLst/>
                <a:latin typeface="Segoe UI Light" pitchFamily="34" charset="0"/>
                <a:ea typeface="+mn-ea"/>
                <a:cs typeface="+mn-cs"/>
              </a:rPr>
              <a:t>as </a:t>
            </a:r>
            <a:r>
              <a:rPr lang="en-US" sz="900" b="1" i="1" kern="1200">
                <a:solidFill>
                  <a:schemeClr val="tx1"/>
                </a:solidFill>
                <a:effectLst/>
                <a:latin typeface="Segoe UI Light" pitchFamily="34" charset="0"/>
                <a:ea typeface="+mn-ea"/>
                <a:cs typeface="+mn-cs"/>
              </a:rPr>
              <a:t>early in the development lifecycle</a:t>
            </a:r>
            <a:r>
              <a:rPr lang="en-US" sz="900" kern="1200">
                <a:solidFill>
                  <a:schemeClr val="tx1"/>
                </a:solidFill>
                <a:effectLst/>
                <a:latin typeface="Segoe UI Light" pitchFamily="34" charset="0"/>
                <a:ea typeface="+mn-ea"/>
                <a:cs typeface="+mn-cs"/>
              </a:rPr>
              <a:t> as possible. As we make </a:t>
            </a:r>
            <a:r>
              <a:rPr lang="en-US" sz="900" b="1" i="1" kern="1200">
                <a:solidFill>
                  <a:schemeClr val="tx1"/>
                </a:solidFill>
                <a:effectLst/>
                <a:latin typeface="Segoe UI Light" pitchFamily="34" charset="0"/>
                <a:ea typeface="+mn-ea"/>
                <a:cs typeface="+mn-cs"/>
              </a:rPr>
              <a:t>our own dev cycles faster</a:t>
            </a:r>
            <a:r>
              <a:rPr lang="en-US" sz="900" kern="1200">
                <a:solidFill>
                  <a:schemeClr val="tx1"/>
                </a:solidFill>
                <a:effectLst/>
                <a:latin typeface="Segoe UI Light" pitchFamily="34" charset="0"/>
                <a:ea typeface="+mn-ea"/>
                <a:cs typeface="+mn-cs"/>
              </a:rPr>
              <a:t>, we </a:t>
            </a:r>
            <a:r>
              <a:rPr lang="en-US" sz="900" b="1" i="1" kern="1200">
                <a:solidFill>
                  <a:schemeClr val="tx1"/>
                </a:solidFill>
                <a:effectLst/>
                <a:latin typeface="Segoe UI Light" pitchFamily="34" charset="0"/>
                <a:ea typeface="+mn-ea"/>
                <a:cs typeface="+mn-cs"/>
              </a:rPr>
              <a:t>turn</a:t>
            </a:r>
            <a:r>
              <a:rPr lang="en-US" sz="900" kern="1200">
                <a:solidFill>
                  <a:schemeClr val="tx1"/>
                </a:solidFill>
                <a:effectLst/>
                <a:latin typeface="Segoe UI Light" pitchFamily="34" charset="0"/>
                <a:ea typeface="+mn-ea"/>
                <a:cs typeface="+mn-cs"/>
              </a:rPr>
              <a:t> these </a:t>
            </a:r>
            <a:r>
              <a:rPr lang="en-US" sz="900" b="1" i="1" kern="1200">
                <a:solidFill>
                  <a:schemeClr val="tx1"/>
                </a:solidFill>
                <a:effectLst/>
                <a:latin typeface="Segoe UI Light" pitchFamily="34" charset="0"/>
                <a:ea typeface="+mn-ea"/>
                <a:cs typeface="+mn-cs"/>
              </a:rPr>
              <a:t>best practices </a:t>
            </a:r>
            <a:r>
              <a:rPr lang="en-US" sz="900" kern="1200">
                <a:solidFill>
                  <a:schemeClr val="tx1"/>
                </a:solidFill>
                <a:effectLst/>
                <a:latin typeface="Segoe UI Light" pitchFamily="34" charset="0"/>
                <a:ea typeface="+mn-ea"/>
                <a:cs typeface="+mn-cs"/>
              </a:rPr>
              <a:t>into our </a:t>
            </a:r>
            <a:r>
              <a:rPr lang="en-US" sz="900" b="1" i="1" kern="1200">
                <a:solidFill>
                  <a:schemeClr val="tx1"/>
                </a:solidFill>
                <a:effectLst/>
                <a:latin typeface="Segoe UI Light" pitchFamily="34" charset="0"/>
                <a:ea typeface="+mn-ea"/>
                <a:cs typeface="+mn-cs"/>
              </a:rPr>
              <a:t>tools platform </a:t>
            </a:r>
            <a:r>
              <a:rPr lang="en-US" sz="900" kern="1200">
                <a:solidFill>
                  <a:schemeClr val="tx1"/>
                </a:solidFill>
                <a:effectLst/>
                <a:latin typeface="Segoe UI Light" pitchFamily="34" charset="0"/>
                <a:ea typeface="+mn-ea"/>
                <a:cs typeface="+mn-cs"/>
              </a:rPr>
              <a:t>so that </a:t>
            </a:r>
            <a:r>
              <a:rPr lang="en-US" sz="900" b="1" i="1" kern="1200">
                <a:solidFill>
                  <a:schemeClr val="tx1"/>
                </a:solidFill>
                <a:effectLst/>
                <a:latin typeface="Segoe UI Light" pitchFamily="34" charset="0"/>
                <a:ea typeface="+mn-ea"/>
                <a:cs typeface="+mn-cs"/>
              </a:rPr>
              <a:t>your teams can benefit </a:t>
            </a:r>
            <a:r>
              <a:rPr lang="en-US" sz="900" kern="1200">
                <a:solidFill>
                  <a:schemeClr val="tx1"/>
                </a:solidFill>
                <a:effectLst/>
                <a:latin typeface="Segoe UI Light" pitchFamily="34" charset="0"/>
                <a:ea typeface="+mn-ea"/>
                <a:cs typeface="+mn-cs"/>
              </a:rPr>
              <a:t>from this dev lifecycle too.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I’d like to welcome Amanda Silver and Scott Hanselman to give you a </a:t>
            </a:r>
            <a:r>
              <a:rPr lang="en-US" sz="900" b="1" i="1" kern="1200">
                <a:solidFill>
                  <a:schemeClr val="tx1"/>
                </a:solidFill>
                <a:effectLst/>
                <a:latin typeface="Segoe UI Light" pitchFamily="34" charset="0"/>
                <a:ea typeface="+mn-ea"/>
                <a:cs typeface="+mn-cs"/>
              </a:rPr>
              <a:t>glimpse of the developer productivity </a:t>
            </a:r>
            <a:r>
              <a:rPr lang="en-US" sz="900" kern="1200">
                <a:solidFill>
                  <a:schemeClr val="tx1"/>
                </a:solidFill>
                <a:effectLst/>
                <a:latin typeface="Segoe UI Light" pitchFamily="34" charset="0"/>
                <a:ea typeface="+mn-ea"/>
                <a:cs typeface="+mn-cs"/>
              </a:rPr>
              <a:t>that will be </a:t>
            </a:r>
            <a:r>
              <a:rPr lang="en-US" sz="900" b="1" i="1" kern="1200">
                <a:solidFill>
                  <a:schemeClr val="tx1"/>
                </a:solidFill>
                <a:effectLst/>
                <a:latin typeface="Segoe UI Light" pitchFamily="34" charset="0"/>
                <a:ea typeface="+mn-ea"/>
                <a:cs typeface="+mn-cs"/>
              </a:rPr>
              <a:t>speeding up you </a:t>
            </a:r>
            <a:r>
              <a:rPr lang="en-US" sz="900" kern="1200">
                <a:solidFill>
                  <a:schemeClr val="tx1"/>
                </a:solidFill>
                <a:effectLst/>
                <a:latin typeface="Segoe UI Light" pitchFamily="34" charset="0"/>
                <a:ea typeface="+mn-ea"/>
                <a:cs typeface="+mn-cs"/>
              </a:rPr>
              <a:t>and </a:t>
            </a:r>
            <a:r>
              <a:rPr lang="en-US" sz="900" b="1" i="1" kern="1200">
                <a:solidFill>
                  <a:schemeClr val="tx1"/>
                </a:solidFill>
                <a:effectLst/>
                <a:latin typeface="Segoe UI Light" pitchFamily="34" charset="0"/>
                <a:ea typeface="+mn-ea"/>
                <a:cs typeface="+mn-cs"/>
              </a:rPr>
              <a:t>your teams </a:t>
            </a:r>
            <a:r>
              <a:rPr lang="en-US" sz="900" kern="1200">
                <a:solidFill>
                  <a:schemeClr val="tx1"/>
                </a:solidFill>
                <a:effectLst/>
                <a:latin typeface="Segoe UI Light" pitchFamily="34" charset="0"/>
                <a:ea typeface="+mn-ea"/>
                <a:cs typeface="+mn-cs"/>
              </a:rPr>
              <a:t>soon…   </a:t>
            </a:r>
          </a:p>
          <a:p>
            <a:pPr lvl="0"/>
            <a:endParaRPr lang="en-US" sz="12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B5786F-204F-43DA-8B5C-494C50714321}" type="slidenum">
              <a:rPr lang="en-US" smtClean="0"/>
              <a:t>19</a:t>
            </a:fld>
            <a:endParaRPr lang="en-US"/>
          </a:p>
        </p:txBody>
      </p:sp>
    </p:spTree>
    <p:extLst>
      <p:ext uri="{BB962C8B-B14F-4D97-AF65-F5344CB8AC3E}">
        <p14:creationId xmlns:p14="http://schemas.microsoft.com/office/powerpoint/2010/main" val="43212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5153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42713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Used by Scott Hanselman in his demo</a:t>
            </a:r>
          </a:p>
          <a:p>
            <a:r>
              <a:rPr lang="en-US"/>
              <a:t>Kick off this part with an architectural overview so folks understand 3 services and how they interact with each other.</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E78804-8B95-4B8D-9778-9E4C6E00C07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2219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 off this part with an architectural overview so folks understand 3 services and how they interact with each other.</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AE78804-8B95-4B8D-9778-9E4C6E00C07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469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557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continue to </a:t>
            </a:r>
            <a:r>
              <a:rPr lang="en-US" b="1" baseline="0" dirty="0"/>
              <a:t>fill out scenarios </a:t>
            </a:r>
            <a:r>
              <a:rPr lang="en-US" baseline="0" dirty="0"/>
              <a:t>so that we have tools for </a:t>
            </a:r>
            <a:r>
              <a:rPr lang="en-US" b="1" baseline="0" dirty="0"/>
              <a:t>Any Developer, </a:t>
            </a:r>
            <a:r>
              <a:rPr lang="en-US" b="0" baseline="0" dirty="0"/>
              <a:t>building</a:t>
            </a:r>
            <a:r>
              <a:rPr lang="en-US" b="1" baseline="0" dirty="0"/>
              <a:t> Any App </a:t>
            </a:r>
            <a:r>
              <a:rPr lang="en-US" b="0" baseline="0" dirty="0"/>
              <a:t>on </a:t>
            </a:r>
            <a:r>
              <a:rPr lang="en-US" b="1" baseline="0" dirty="0"/>
              <a:t>Any Platform.</a:t>
            </a: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11/17/2017 9:55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912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15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11/17/2017 9:25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4529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Arial" charset="0"/>
              <a:buChar char="•"/>
              <a:tabLst/>
              <a:defRPr/>
            </a:pPr>
            <a:endPar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624528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75028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our best-known</a:t>
            </a:r>
            <a:r>
              <a:rPr lang="en-US" baseline="0" dirty="0"/>
              <a:t> contribution to open source -- though, frankly, we’d like to get the message out to more people that it *is* open source </a:t>
            </a:r>
            <a:r>
              <a:rPr lang="mr-IN" baseline="0" dirty="0"/>
              <a:t>–</a:t>
            </a:r>
            <a:r>
              <a:rPr lang="en-US" baseline="0" dirty="0"/>
              <a:t> is .NET.</a:t>
            </a:r>
          </a:p>
          <a:p>
            <a:endParaRPr lang="en-US" dirty="0"/>
          </a:p>
          <a:p>
            <a:r>
              <a:rPr lang="en-US" dirty="0"/>
              <a:t>.NET is growing rapidly, we have 4M active developers. We get about 450K new developers/Month and we see a 15% growth in Community PR’s </a:t>
            </a:r>
            <a:r>
              <a:rPr lang="en-US" dirty="0" err="1"/>
              <a:t>MoM</a:t>
            </a:r>
            <a:r>
              <a:rPr lang="en-US" dirty="0"/>
              <a:t>. </a:t>
            </a:r>
          </a:p>
          <a:p>
            <a:pPr>
              <a:lnSpc>
                <a:spcPct val="100000"/>
              </a:lnSpc>
              <a:spcBef>
                <a:spcPts val="1368"/>
              </a:spcBef>
            </a:pPr>
            <a:endParaRPr lang="en-US" sz="900"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11/17/2017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5614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4752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B5786F-204F-43DA-8B5C-494C50714321}" type="slidenum">
              <a:rPr lang="en-US" smtClean="0"/>
              <a:t>7</a:t>
            </a:fld>
            <a:endParaRPr lang="en-US"/>
          </a:p>
        </p:txBody>
      </p:sp>
    </p:spTree>
    <p:extLst>
      <p:ext uri="{BB962C8B-B14F-4D97-AF65-F5344CB8AC3E}">
        <p14:creationId xmlns:p14="http://schemas.microsoft.com/office/powerpoint/2010/main" val="3540080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a:solidFill>
                  <a:schemeClr val="tx1"/>
                </a:solidFill>
                <a:effectLst/>
                <a:latin typeface="+mn-lt"/>
                <a:ea typeface="+mn-ea"/>
                <a:cs typeface="+mn-cs"/>
              </a:rPr>
              <a:t>Develop across platforms with a strong ecosystem of open source</a:t>
            </a:r>
          </a:p>
        </p:txBody>
      </p:sp>
      <p:sp>
        <p:nvSpPr>
          <p:cNvPr id="4" name="Slide Number Placeholder 3"/>
          <p:cNvSpPr>
            <a:spLocks noGrp="1"/>
          </p:cNvSpPr>
          <p:nvPr>
            <p:ph type="sldNum" sz="quarter" idx="10"/>
          </p:nvPr>
        </p:nvSpPr>
        <p:spPr/>
        <p:txBody>
          <a:bodyPr/>
          <a:lstStyle/>
          <a:p>
            <a:fld id="{0BB5786F-204F-43DA-8B5C-494C50714321}" type="slidenum">
              <a:rPr lang="en-US" smtClean="0"/>
              <a:t>8</a:t>
            </a:fld>
            <a:endParaRPr lang="en-US"/>
          </a:p>
        </p:txBody>
      </p:sp>
    </p:spTree>
    <p:extLst>
      <p:ext uri="{BB962C8B-B14F-4D97-AF65-F5344CB8AC3E}">
        <p14:creationId xmlns:p14="http://schemas.microsoft.com/office/powerpoint/2010/main" val="2233268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11/17/2017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058234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5" name="Picture 4">
            <a:extLst>
              <a:ext uri="{FF2B5EF4-FFF2-40B4-BE49-F238E27FC236}">
                <a16:creationId xmlns:a16="http://schemas.microsoft.com/office/drawing/2014/main" id="{1CAF9AB9-3C40-4C26-817D-A96BB981094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73890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4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50675"/>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696503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53551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659592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062816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362651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251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73667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781798" cy="917575"/>
          </a:xfrm>
        </p:spPr>
        <p:txBody>
          <a:bodyPr/>
          <a:lstStyle/>
          <a:p>
            <a:r>
              <a:rPr lang="en-US"/>
              <a:t>Click to edit Master title style</a:t>
            </a:r>
          </a:p>
        </p:txBody>
      </p:sp>
      <p:sp>
        <p:nvSpPr>
          <p:cNvPr id="7" name="Text Placeholder 3">
            <a:extLst>
              <a:ext uri="{FF2B5EF4-FFF2-40B4-BE49-F238E27FC236}">
                <a16:creationId xmlns:a16="http://schemas.microsoft.com/office/drawing/2014/main" id="{A5360F04-0885-49C2-A885-139A356CC753}"/>
              </a:ext>
            </a:extLst>
          </p:cNvPr>
          <p:cNvSpPr>
            <a:spLocks noGrp="1"/>
          </p:cNvSpPr>
          <p:nvPr>
            <p:ph type="body" sz="quarter" idx="10"/>
          </p:nvPr>
        </p:nvSpPr>
        <p:spPr>
          <a:xfrm>
            <a:off x="274639" y="1909762"/>
            <a:ext cx="6781798"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3940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6781798" cy="917575"/>
          </a:xfrm>
        </p:spPr>
        <p:txBody>
          <a:bodyPr/>
          <a:lstStyle/>
          <a:p>
            <a:r>
              <a:rPr lang="en-US"/>
              <a:t>Click to edit Master title style</a:t>
            </a:r>
          </a:p>
        </p:txBody>
      </p:sp>
      <p:sp>
        <p:nvSpPr>
          <p:cNvPr id="3" name="Text Placeholder 2"/>
          <p:cNvSpPr>
            <a:spLocks noGrp="1"/>
          </p:cNvSpPr>
          <p:nvPr>
            <p:ph type="body" sz="quarter" idx="10"/>
          </p:nvPr>
        </p:nvSpPr>
        <p:spPr>
          <a:xfrm>
            <a:off x="274702" y="1909762"/>
            <a:ext cx="6781735" cy="4786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5985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676549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8260170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1269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19643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4418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21134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85584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56694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65651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8778610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7" name="Picture 6">
            <a:extLst>
              <a:ext uri="{FF2B5EF4-FFF2-40B4-BE49-F238E27FC236}">
                <a16:creationId xmlns:a16="http://schemas.microsoft.com/office/drawing/2014/main" id="{BDB32D99-28B2-4C58-A24B-F4B13FC862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265313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6784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18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8274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933875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37846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077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091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03867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emf"/><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51" r:id="rId1"/>
    <p:sldLayoutId id="2147484478" r:id="rId2"/>
    <p:sldLayoutId id="2147484544" r:id="rId3"/>
    <p:sldLayoutId id="2147484545" r:id="rId4"/>
    <p:sldLayoutId id="2147484546" r:id="rId5"/>
    <p:sldLayoutId id="2147484547" r:id="rId6"/>
    <p:sldLayoutId id="2147484548"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531" r:id="rId17"/>
    <p:sldLayoutId id="2147484489" r:id="rId18"/>
    <p:sldLayoutId id="2147484490" r:id="rId19"/>
    <p:sldLayoutId id="2147484491" r:id="rId20"/>
    <p:sldLayoutId id="2147484517" r:id="rId21"/>
    <p:sldLayoutId id="2147484492" r:id="rId22"/>
    <p:sldLayoutId id="2147484493" r:id="rId23"/>
    <p:sldLayoutId id="2147484494"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16414046"/>
      </p:ext>
    </p:extLst>
  </p:cSld>
  <p:clrMap bg1="dk1" tx1="lt1" bg2="dk2" tx2="lt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hannel9.msdn.com/Events/Connect/2017/G10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31.tiff"/><Relationship Id="rId13" Type="http://schemas.openxmlformats.org/officeDocument/2006/relationships/image" Target="../media/image36.tiff"/><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tiff"/><Relationship Id="rId2" Type="http://schemas.openxmlformats.org/officeDocument/2006/relationships/notesSlide" Target="../notesSlides/notesSlide24.xml"/><Relationship Id="rId16"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29.png"/><Relationship Id="rId11" Type="http://schemas.openxmlformats.org/officeDocument/2006/relationships/image" Target="../media/image34.tiff"/><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BC9A1E-0E6C-4425-9C5A-C4C1977B0946}"/>
              </a:ext>
            </a:extLst>
          </p:cNvPr>
          <p:cNvSpPr/>
          <p:nvPr/>
        </p:nvSpPr>
        <p:spPr>
          <a:xfrm>
            <a:off x="3619417" y="5522397"/>
            <a:ext cx="5197641" cy="369332"/>
          </a:xfrm>
          <a:prstGeom prst="rect">
            <a:avLst/>
          </a:prstGeom>
        </p:spPr>
        <p:txBody>
          <a:bodyPr wrap="none">
            <a:spAutoFit/>
          </a:bodyPr>
          <a:lstStyle/>
          <a:p>
            <a:r>
              <a:rPr lang="en-US" dirty="0">
                <a:solidFill>
                  <a:schemeClr val="bg1"/>
                </a:solidFill>
              </a:rPr>
              <a:t>The video for this </a:t>
            </a:r>
            <a:r>
              <a:rPr lang="en-US" dirty="0">
                <a:solidFill>
                  <a:schemeClr val="bg1"/>
                </a:solidFill>
                <a:hlinkClick r:id="rId3"/>
              </a:rPr>
              <a:t>presentation can be found here </a:t>
            </a:r>
            <a:endParaRPr lang="en-US" dirty="0">
              <a:solidFill>
                <a:schemeClr val="bg1"/>
              </a:solidFill>
            </a:endParaRPr>
          </a:p>
        </p:txBody>
      </p:sp>
    </p:spTree>
    <p:extLst>
      <p:ext uri="{BB962C8B-B14F-4D97-AF65-F5344CB8AC3E}">
        <p14:creationId xmlns:p14="http://schemas.microsoft.com/office/powerpoint/2010/main" val="32180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83" y="-29769"/>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74639" y="69895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a:gradFill>
                  <a:gsLst>
                    <a:gs pos="1250">
                      <a:schemeClr val="bg1"/>
                    </a:gs>
                    <a:gs pos="100000">
                      <a:schemeClr val="bg1"/>
                    </a:gs>
                  </a:gsLst>
                  <a:lin ang="5400000" scaled="0"/>
                </a:gradFill>
                <a:latin typeface="Segoe UI" panose="020B0502040204020203" pitchFamily="34" charset="0"/>
              </a:rPr>
              <a:t>DEMO RECAP</a:t>
            </a:r>
            <a:endParaRPr lang="en-US" sz="1800" b="1" spc="300">
              <a:gradFill>
                <a:gsLst>
                  <a:gs pos="0">
                    <a:schemeClr val="accent2">
                      <a:lumMod val="40000"/>
                      <a:lumOff val="60000"/>
                    </a:schemeClr>
                  </a:gs>
                  <a:gs pos="100000">
                    <a:schemeClr val="accent2">
                      <a:lumMod val="40000"/>
                      <a:lumOff val="60000"/>
                    </a:schemeClr>
                  </a:gs>
                </a:gsLst>
                <a:lin ang="5400000" scaled="0"/>
              </a:gradFill>
              <a:latin typeface="Segoe UI" panose="020B0502040204020203" pitchFamily="34" charset="0"/>
            </a:endParaRPr>
          </a:p>
        </p:txBody>
      </p:sp>
      <p:sp>
        <p:nvSpPr>
          <p:cNvPr id="2" name="TextBox 1">
            <a:extLst>
              <a:ext uri="{FF2B5EF4-FFF2-40B4-BE49-F238E27FC236}">
                <a16:creationId xmlns:a16="http://schemas.microsoft.com/office/drawing/2014/main" id="{86B59079-41F4-421A-8DCB-3A5F09A7C28C}"/>
              </a:ext>
            </a:extLst>
          </p:cNvPr>
          <p:cNvSpPr txBox="1"/>
          <p:nvPr/>
        </p:nvSpPr>
        <p:spPr>
          <a:xfrm>
            <a:off x="274639" y="2125663"/>
            <a:ext cx="11780167" cy="683264"/>
          </a:xfrm>
          <a:prstGeom prst="rect">
            <a:avLst/>
          </a:prstGeom>
          <a:noFill/>
        </p:spPr>
        <p:txBody>
          <a:bodyPr wrap="square" lIns="182880" tIns="146304" rIns="182880" bIns="146304" rtlCol="0">
            <a:spAutoFit/>
          </a:bodyPr>
          <a:lstStyle/>
          <a:p>
            <a:pPr marL="342900" lvl="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Announcing: Python extension for Visual Studio Code</a:t>
            </a:r>
          </a:p>
        </p:txBody>
      </p:sp>
    </p:spTree>
    <p:extLst>
      <p:ext uri="{BB962C8B-B14F-4D97-AF65-F5344CB8AC3E}">
        <p14:creationId xmlns:p14="http://schemas.microsoft.com/office/powerpoint/2010/main" val="246071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42" presetClass="path" presetSubtype="0" decel="100000" fill="hold" grpId="1" nodeType="withEffect">
                                  <p:stCondLst>
                                    <p:cond delay="0"/>
                                  </p:stCondLst>
                                  <p:childTnLst>
                                    <p:animMotion origin="layout" path="M 0 0.04607 L 0 3.8039E-6 " pathEditMode="relative" rAng="0" ptsTypes="AA">
                                      <p:cBhvr>
                                        <p:cTn id="13" dur="1000" fill="hold"/>
                                        <p:tgtEl>
                                          <p:spTgt spid="24"/>
                                        </p:tgtEl>
                                        <p:attrNameLst>
                                          <p:attrName>ppt_x</p:attrName>
                                          <p:attrName>ppt_y</p:attrName>
                                        </p:attrNameLst>
                                      </p:cBhvr>
                                      <p:rCtr x="0" y="-2315"/>
                                    </p:animMotion>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4" grpId="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677863"/>
            <a:ext cx="11889564" cy="917575"/>
          </a:xfrm>
        </p:spPr>
        <p:txBody>
          <a:bodyPr/>
          <a:lstStyle/>
          <a:p>
            <a:pPr algn="ctr"/>
            <a:r>
              <a:rPr lang="en-US" sz="2800" b="1" spc="300">
                <a:gradFill>
                  <a:gsLst>
                    <a:gs pos="1250">
                      <a:schemeClr val="bg1"/>
                    </a:gs>
                    <a:gs pos="100000">
                      <a:schemeClr val="bg1"/>
                    </a:gs>
                  </a:gsLst>
                  <a:lin ang="5400000" scaled="0"/>
                </a:gradFill>
                <a:latin typeface="Segoe UI" panose="020B0502040204020203" pitchFamily="34" charset="0"/>
              </a:rPr>
              <a:t>VISUAL STUDIO</a:t>
            </a:r>
          </a:p>
        </p:txBody>
      </p:sp>
      <p:sp>
        <p:nvSpPr>
          <p:cNvPr id="17" name="Rectangle 16">
            <a:extLst>
              <a:ext uri="{FF2B5EF4-FFF2-40B4-BE49-F238E27FC236}">
                <a16:creationId xmlns:a16="http://schemas.microsoft.com/office/drawing/2014/main" id="{BD27AD79-1B6B-470C-A045-1A6303D8CE00}"/>
              </a:ext>
            </a:extLst>
          </p:cNvPr>
          <p:cNvSpPr/>
          <p:nvPr/>
        </p:nvSpPr>
        <p:spPr bwMode="auto">
          <a:xfrm>
            <a:off x="35083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OPEN</a:t>
            </a:r>
          </a:p>
        </p:txBody>
      </p:sp>
      <p:sp>
        <p:nvSpPr>
          <p:cNvPr id="18" name="Rectangle 17">
            <a:extLst>
              <a:ext uri="{FF2B5EF4-FFF2-40B4-BE49-F238E27FC236}">
                <a16:creationId xmlns:a16="http://schemas.microsoft.com/office/drawing/2014/main" id="{ACC7BB50-D8A3-4CA2-AF5E-9CE2340F1091}"/>
              </a:ext>
            </a:extLst>
          </p:cNvPr>
          <p:cNvSpPr/>
          <p:nvPr/>
        </p:nvSpPr>
        <p:spPr bwMode="auto">
          <a:xfrm>
            <a:off x="475577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PRODUCTIVITY</a:t>
            </a:r>
          </a:p>
        </p:txBody>
      </p:sp>
      <p:sp>
        <p:nvSpPr>
          <p:cNvPr id="19" name="Rectangle 18">
            <a:extLst>
              <a:ext uri="{FF2B5EF4-FFF2-40B4-BE49-F238E27FC236}">
                <a16:creationId xmlns:a16="http://schemas.microsoft.com/office/drawing/2014/main" id="{2F516E23-1732-44DE-B8B4-29464FA88D9B}"/>
              </a:ext>
            </a:extLst>
          </p:cNvPr>
          <p:cNvSpPr/>
          <p:nvPr/>
        </p:nvSpPr>
        <p:spPr bwMode="auto">
          <a:xfrm>
            <a:off x="9160716"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TEAM</a:t>
            </a:r>
          </a:p>
        </p:txBody>
      </p:sp>
      <p:sp>
        <p:nvSpPr>
          <p:cNvPr id="27" name="Oval 26">
            <a:extLst>
              <a:ext uri="{FF2B5EF4-FFF2-40B4-BE49-F238E27FC236}">
                <a16:creationId xmlns:a16="http://schemas.microsoft.com/office/drawing/2014/main" id="{8867D451-157A-4632-B1A7-78B5AA485690}"/>
              </a:ext>
            </a:extLst>
          </p:cNvPr>
          <p:cNvSpPr/>
          <p:nvPr/>
        </p:nvSpPr>
        <p:spPr bwMode="auto">
          <a:xfrm>
            <a:off x="911378" y="3569618"/>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0309EFBC-6C25-4C0F-B9C3-E84E26EAC3A0}"/>
              </a:ext>
            </a:extLst>
          </p:cNvPr>
          <p:cNvSpPr/>
          <p:nvPr/>
        </p:nvSpPr>
        <p:spPr bwMode="auto">
          <a:xfrm>
            <a:off x="5316318" y="3545810"/>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659B4370-D5BE-4149-BE1A-64881FB8EF9B}"/>
              </a:ext>
            </a:extLst>
          </p:cNvPr>
          <p:cNvSpPr/>
          <p:nvPr/>
        </p:nvSpPr>
        <p:spPr bwMode="auto">
          <a:xfrm>
            <a:off x="9721257" y="3593371"/>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Move_E7C2" title="Icon of four arrows pointing away from eachother">
            <a:extLst>
              <a:ext uri="{FF2B5EF4-FFF2-40B4-BE49-F238E27FC236}">
                <a16:creationId xmlns:a16="http://schemas.microsoft.com/office/drawing/2014/main" id="{21437409-ABA8-4AA6-9586-2C90162C3BD4}"/>
              </a:ext>
            </a:extLst>
          </p:cNvPr>
          <p:cNvSpPr>
            <a:spLocks noChangeAspect="1" noEditPoints="1"/>
          </p:cNvSpPr>
          <p:nvPr/>
        </p:nvSpPr>
        <p:spPr bwMode="auto">
          <a:xfrm>
            <a:off x="1412075" y="2572854"/>
            <a:ext cx="812747" cy="81294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3" name="DevUpdate_ECC5" title="Icon of a clock with an arrow around it pointing clockwise">
            <a:extLst>
              <a:ext uri="{FF2B5EF4-FFF2-40B4-BE49-F238E27FC236}">
                <a16:creationId xmlns:a16="http://schemas.microsoft.com/office/drawing/2014/main" id="{D3E636DB-4B7E-499B-AAF0-634D3E57A897}"/>
              </a:ext>
            </a:extLst>
          </p:cNvPr>
          <p:cNvSpPr>
            <a:spLocks noChangeAspect="1" noEditPoints="1"/>
          </p:cNvSpPr>
          <p:nvPr/>
        </p:nvSpPr>
        <p:spPr bwMode="auto">
          <a:xfrm>
            <a:off x="5813044" y="2572854"/>
            <a:ext cx="812753" cy="812949"/>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4" name="people_12" title="Icon of three people">
            <a:extLst>
              <a:ext uri="{FF2B5EF4-FFF2-40B4-BE49-F238E27FC236}">
                <a16:creationId xmlns:a16="http://schemas.microsoft.com/office/drawing/2014/main" id="{C8DDE070-9DB2-4924-81A9-CAE75AFE7594}"/>
              </a:ext>
            </a:extLst>
          </p:cNvPr>
          <p:cNvSpPr>
            <a:spLocks noChangeAspect="1" noEditPoints="1"/>
          </p:cNvSpPr>
          <p:nvPr/>
        </p:nvSpPr>
        <p:spPr bwMode="auto">
          <a:xfrm>
            <a:off x="10186351" y="2602685"/>
            <a:ext cx="883955" cy="75416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429084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2"/>
                                        </p:tgtEl>
                                        <p:attrNameLst>
                                          <p:attrName>ppt_x</p:attrName>
                                          <p:attrName>ppt_y</p:attrName>
                                        </p:attrNameLst>
                                      </p:cBhvr>
                                      <p:rCtr x="0" y="-2315"/>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42" presetClass="path" presetSubtype="0" decel="100000" fill="hold" grpId="1" nodeType="withEffect">
                                  <p:stCondLst>
                                    <p:cond delay="0"/>
                                  </p:stCondLst>
                                  <p:childTnLst>
                                    <p:animMotion origin="layout" path="M 2.25428E-6 0.04607 L 2.25428E-6 2.41943E-6 " pathEditMode="relative" rAng="0" ptsTypes="AA">
                                      <p:cBhvr>
                                        <p:cTn id="15" dur="500" fill="hold"/>
                                        <p:tgtEl>
                                          <p:spTgt spid="12"/>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42" presetClass="path" presetSubtype="0" decel="100000" fill="hold" grpId="1" nodeType="withEffect">
                                  <p:stCondLst>
                                    <p:cond delay="200"/>
                                  </p:stCondLst>
                                  <p:childTnLst>
                                    <p:animMotion origin="layout" path="M 2.22619E-6 -0.04494 L 2.22619E-6 2.66455E-6 " pathEditMode="relative" rAng="0" ptsTypes="AA">
                                      <p:cBhvr>
                                        <p:cTn id="23" dur="500" fill="hold"/>
                                        <p:tgtEl>
                                          <p:spTgt spid="17"/>
                                        </p:tgtEl>
                                        <p:attrNameLst>
                                          <p:attrName>ppt_x</p:attrName>
                                          <p:attrName>ppt_y</p:attrName>
                                        </p:attrNameLst>
                                      </p:cBhvr>
                                      <p:rCtr x="0" y="2247"/>
                                    </p:animMotion>
                                  </p:childTnLst>
                                </p:cTn>
                              </p:par>
                            </p:childTnLst>
                          </p:cTn>
                        </p:par>
                        <p:par>
                          <p:cTn id="24" fill="hold">
                            <p:stCondLst>
                              <p:cond delay="17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0"/>
                                  </p:stCondLst>
                                  <p:childTnLst>
                                    <p:animMotion origin="layout" path="M 2.25428E-6 0.04607 L 2.25428E-6 2.41943E-6 " pathEditMode="relative" rAng="0" ptsTypes="AA">
                                      <p:cBhvr>
                                        <p:cTn id="29" dur="500" fill="hold"/>
                                        <p:tgtEl>
                                          <p:spTgt spid="13"/>
                                        </p:tgtEl>
                                        <p:attrNameLst>
                                          <p:attrName>ppt_x</p:attrName>
                                          <p:attrName>ppt_y</p:attrName>
                                        </p:attrNameLst>
                                      </p:cBhvr>
                                      <p:rCtr x="0" y="-2315"/>
                                    </p:animMotion>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42" presetClass="path" presetSubtype="0" decel="100000" fill="hold" grpId="1" nodeType="withEffect">
                                  <p:stCondLst>
                                    <p:cond delay="200"/>
                                  </p:stCondLst>
                                  <p:childTnLst>
                                    <p:animMotion origin="layout" path="M -2.94613E-6 -0.04494 L -2.94613E-6 2.66455E-6 " pathEditMode="relative" rAng="0" ptsTypes="AA">
                                      <p:cBhvr>
                                        <p:cTn id="37" dur="500" fill="hold"/>
                                        <p:tgtEl>
                                          <p:spTgt spid="18"/>
                                        </p:tgtEl>
                                        <p:attrNameLst>
                                          <p:attrName>ppt_x</p:attrName>
                                          <p:attrName>ppt_y</p:attrName>
                                        </p:attrNameLst>
                                      </p:cBhvr>
                                      <p:rCtr x="0" y="2247"/>
                                    </p:animMotion>
                                  </p:childTnLst>
                                </p:cTn>
                              </p:par>
                            </p:childTnLst>
                          </p:cTn>
                        </p:par>
                        <p:par>
                          <p:cTn id="38" fill="hold">
                            <p:stCondLst>
                              <p:cond delay="24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42" presetClass="path" presetSubtype="0" decel="100000" fill="hold" grpId="1" nodeType="withEffect">
                                  <p:stCondLst>
                                    <p:cond delay="0"/>
                                  </p:stCondLst>
                                  <p:childTnLst>
                                    <p:animMotion origin="layout" path="M 2.25428E-6 0.04607 L 2.25428E-6 2.41943E-6 " pathEditMode="relative" rAng="0" ptsTypes="AA">
                                      <p:cBhvr>
                                        <p:cTn id="43" dur="500" fill="hold"/>
                                        <p:tgtEl>
                                          <p:spTgt spid="14"/>
                                        </p:tgtEl>
                                        <p:attrNameLst>
                                          <p:attrName>ppt_x</p:attrName>
                                          <p:attrName>ppt_y</p:attrName>
                                        </p:attrNameLst>
                                      </p:cBhvr>
                                      <p:rCtr x="0" y="-2315"/>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42" presetClass="path" presetSubtype="0" decel="100000" fill="hold" grpId="1" nodeType="withEffect">
                                  <p:stCondLst>
                                    <p:cond delay="200"/>
                                  </p:stCondLst>
                                  <p:childTnLst>
                                    <p:animMotion origin="layout" path="M 1.88154E-6 -0.04494 L 1.88154E-6 2.66455E-6 " pathEditMode="relative" rAng="0" ptsTypes="AA">
                                      <p:cBhvr>
                                        <p:cTn id="51" dur="500" fill="hold"/>
                                        <p:tgtEl>
                                          <p:spTgt spid="1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p:bldP spid="17" grpId="1"/>
      <p:bldP spid="18" grpId="0"/>
      <p:bldP spid="18" grpId="1"/>
      <p:bldP spid="19" grpId="0"/>
      <p:bldP spid="19" grpId="1"/>
      <p:bldP spid="27" grpId="0" animBg="1"/>
      <p:bldP spid="28" grpId="0" animBg="1"/>
      <p:bldP spid="29" grpId="0" animBg="1"/>
      <p:bldP spid="12" grpId="0" animBg="1"/>
      <p:bldP spid="12" grpId="1" animBg="1"/>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C7BB50-D8A3-4CA2-AF5E-9CE2340F1091}"/>
              </a:ext>
            </a:extLst>
          </p:cNvPr>
          <p:cNvSpPr/>
          <p:nvPr/>
        </p:nvSpPr>
        <p:spPr bwMode="auto">
          <a:xfrm>
            <a:off x="4303331" y="4005379"/>
            <a:ext cx="3829812"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spc="30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PRODUCTIVITY</a:t>
            </a:r>
          </a:p>
        </p:txBody>
      </p:sp>
      <p:sp>
        <p:nvSpPr>
          <p:cNvPr id="4" name="DevUpdate_ECC5" title="Icon of a clock with an arrow around it pointing clockwise">
            <a:extLst>
              <a:ext uri="{FF2B5EF4-FFF2-40B4-BE49-F238E27FC236}">
                <a16:creationId xmlns:a16="http://schemas.microsoft.com/office/drawing/2014/main" id="{942C0F9E-AB92-44E0-B957-168670CB1A9C}"/>
              </a:ext>
            </a:extLst>
          </p:cNvPr>
          <p:cNvSpPr>
            <a:spLocks noChangeAspect="1" noEditPoints="1"/>
          </p:cNvSpPr>
          <p:nvPr/>
        </p:nvSpPr>
        <p:spPr bwMode="auto">
          <a:xfrm>
            <a:off x="5719256" y="2490161"/>
            <a:ext cx="997962" cy="99820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1220749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B8472BF-D360-44A5-A369-F22666182766}"/>
              </a:ext>
            </a:extLst>
          </p:cNvPr>
          <p:cNvSpPr/>
          <p:nvPr/>
        </p:nvSpPr>
        <p:spPr bwMode="auto">
          <a:xfrm>
            <a:off x="1540403" y="4724791"/>
            <a:ext cx="1633569" cy="29556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5AD4E841-479D-44F9-B551-C4224990D969}"/>
              </a:ext>
            </a:extLst>
          </p:cNvPr>
          <p:cNvSpPr txBox="1"/>
          <p:nvPr/>
        </p:nvSpPr>
        <p:spPr>
          <a:xfrm>
            <a:off x="2311970" y="4768653"/>
            <a:ext cx="849417" cy="215444"/>
          </a:xfrm>
          <a:prstGeom prst="rect">
            <a:avLst/>
          </a:prstGeom>
          <a:noFill/>
        </p:spPr>
        <p:txBody>
          <a:bodyPr wrap="square" lIns="91440" tIns="0" rIns="91440" bIns="0" rtlCol="0"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562s</a:t>
            </a:r>
          </a:p>
        </p:txBody>
      </p:sp>
      <p:sp>
        <p:nvSpPr>
          <p:cNvPr id="30" name="Rectangle 29">
            <a:extLst>
              <a:ext uri="{FF2B5EF4-FFF2-40B4-BE49-F238E27FC236}">
                <a16:creationId xmlns:a16="http://schemas.microsoft.com/office/drawing/2014/main" id="{37568AF2-65D6-45ED-B193-EF784C5A5D4D}"/>
              </a:ext>
            </a:extLst>
          </p:cNvPr>
          <p:cNvSpPr/>
          <p:nvPr/>
        </p:nvSpPr>
        <p:spPr bwMode="auto">
          <a:xfrm>
            <a:off x="0" y="-55659"/>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Title 4">
            <a:extLst>
              <a:ext uri="{FF2B5EF4-FFF2-40B4-BE49-F238E27FC236}">
                <a16:creationId xmlns:a16="http://schemas.microsoft.com/office/drawing/2014/main" id="{6593B0E0-2DB8-489B-8BA0-9A30A3941E4E}"/>
              </a:ext>
            </a:extLst>
          </p:cNvPr>
          <p:cNvSpPr txBox="1">
            <a:spLocks/>
          </p:cNvSpPr>
          <p:nvPr/>
        </p:nvSpPr>
        <p:spPr>
          <a:xfrm>
            <a:off x="274639" y="69895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a:gradFill>
                  <a:gsLst>
                    <a:gs pos="1250">
                      <a:schemeClr val="bg1"/>
                    </a:gs>
                    <a:gs pos="100000">
                      <a:schemeClr val="bg1"/>
                    </a:gs>
                  </a:gsLst>
                  <a:lin ang="5400000" scaled="0"/>
                </a:gradFill>
                <a:latin typeface="Segoe UI" panose="020B0502040204020203" pitchFamily="34" charset="0"/>
              </a:rPr>
              <a:t>PERFORMANCE FOR C++ SCENARIOS</a:t>
            </a:r>
          </a:p>
        </p:txBody>
      </p:sp>
      <p:sp>
        <p:nvSpPr>
          <p:cNvPr id="11" name="TextBox 10">
            <a:extLst>
              <a:ext uri="{FF2B5EF4-FFF2-40B4-BE49-F238E27FC236}">
                <a16:creationId xmlns:a16="http://schemas.microsoft.com/office/drawing/2014/main" id="{119A383B-8C38-4E40-9689-C6BE1DF46422}"/>
              </a:ext>
            </a:extLst>
          </p:cNvPr>
          <p:cNvSpPr txBox="1"/>
          <p:nvPr/>
        </p:nvSpPr>
        <p:spPr>
          <a:xfrm>
            <a:off x="1743205" y="6243058"/>
            <a:ext cx="846319" cy="215444"/>
          </a:xfrm>
          <a:prstGeom prst="rect">
            <a:avLst/>
          </a:prstGeom>
          <a:noFill/>
        </p:spPr>
        <p:txBody>
          <a:bodyPr wrap="square" lIns="91440" tIns="0" rIns="91440" bIns="0" rtlCol="0" anchor="ctr">
            <a:sp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68s</a:t>
            </a:r>
          </a:p>
        </p:txBody>
      </p:sp>
      <p:sp>
        <p:nvSpPr>
          <p:cNvPr id="19" name="Rectangle 18">
            <a:extLst>
              <a:ext uri="{FF2B5EF4-FFF2-40B4-BE49-F238E27FC236}">
                <a16:creationId xmlns:a16="http://schemas.microsoft.com/office/drawing/2014/main" id="{2A2B1F16-694F-4A7C-A077-FD9BEF76B245}"/>
              </a:ext>
            </a:extLst>
          </p:cNvPr>
          <p:cNvSpPr/>
          <p:nvPr/>
        </p:nvSpPr>
        <p:spPr>
          <a:xfrm>
            <a:off x="1540403" y="5602876"/>
            <a:ext cx="3901774" cy="292388"/>
          </a:xfrm>
          <a:prstGeom prst="rect">
            <a:avLst/>
          </a:prstGeom>
        </p:spPr>
        <p:txBody>
          <a:bodyPr wrap="none" lIns="0" tIns="0" anchor="ctr">
            <a:spAutoFit/>
          </a:bodyPr>
          <a:lstStyle/>
          <a:p>
            <a:pPr lvl="0">
              <a:defRPr/>
            </a:pPr>
            <a:r>
              <a:rPr lang="en-US" sz="1600"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C++ Solution Open </a:t>
            </a:r>
            <a:r>
              <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(Chromium, 3500+projects)</a:t>
            </a:r>
            <a:endParaRPr kumimoji="0" lang="en-US" sz="16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E8935AE-671D-42D8-A261-8F585758ED8A}"/>
              </a:ext>
            </a:extLst>
          </p:cNvPr>
          <p:cNvSpPr/>
          <p:nvPr/>
        </p:nvSpPr>
        <p:spPr bwMode="auto">
          <a:xfrm>
            <a:off x="1540403" y="5906471"/>
            <a:ext cx="3574596" cy="29556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B9978FF9-F658-4884-81A6-02D2314FFD95}"/>
              </a:ext>
            </a:extLst>
          </p:cNvPr>
          <p:cNvSpPr txBox="1"/>
          <p:nvPr/>
        </p:nvSpPr>
        <p:spPr>
          <a:xfrm>
            <a:off x="4207865" y="5944512"/>
            <a:ext cx="902371" cy="215444"/>
          </a:xfrm>
          <a:prstGeom prst="rect">
            <a:avLst/>
          </a:prstGeom>
          <a:noFill/>
        </p:spPr>
        <p:txBody>
          <a:bodyPr wrap="square" lIns="91440" tIns="0" rIns="91440" bIns="0" rtlCol="0"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1,211s</a:t>
            </a:r>
          </a:p>
        </p:txBody>
      </p:sp>
      <p:sp>
        <p:nvSpPr>
          <p:cNvPr id="13" name="TextBox 12">
            <a:extLst>
              <a:ext uri="{FF2B5EF4-FFF2-40B4-BE49-F238E27FC236}">
                <a16:creationId xmlns:a16="http://schemas.microsoft.com/office/drawing/2014/main" id="{C93DE242-FCE5-4B5F-BA5E-91685A82D955}"/>
              </a:ext>
            </a:extLst>
          </p:cNvPr>
          <p:cNvSpPr txBox="1"/>
          <p:nvPr/>
        </p:nvSpPr>
        <p:spPr>
          <a:xfrm>
            <a:off x="2866477" y="2707609"/>
            <a:ext cx="1053570" cy="266867"/>
          </a:xfrm>
          <a:prstGeom prst="rect">
            <a:avLst/>
          </a:prstGeom>
          <a:noFill/>
        </p:spPr>
        <p:txBody>
          <a:bodyPr wrap="square" lIns="91440" tIns="0" rIns="91440" bIns="0" rtlCol="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804 MB</a:t>
            </a:r>
          </a:p>
        </p:txBody>
      </p:sp>
      <p:sp>
        <p:nvSpPr>
          <p:cNvPr id="20" name="Rectangle 19">
            <a:extLst>
              <a:ext uri="{FF2B5EF4-FFF2-40B4-BE49-F238E27FC236}">
                <a16:creationId xmlns:a16="http://schemas.microsoft.com/office/drawing/2014/main" id="{56898799-0CAD-43E4-A954-2D34A604E612}"/>
              </a:ext>
            </a:extLst>
          </p:cNvPr>
          <p:cNvSpPr/>
          <p:nvPr/>
        </p:nvSpPr>
        <p:spPr>
          <a:xfrm>
            <a:off x="1540403" y="2098407"/>
            <a:ext cx="2390783" cy="292388"/>
          </a:xfrm>
          <a:prstGeom prst="rect">
            <a:avLst/>
          </a:prstGeom>
        </p:spPr>
        <p:txBody>
          <a:bodyPr wrap="none" lIns="0" tIns="0" anchor="ctr">
            <a:spAutoFit/>
          </a:bodyPr>
          <a:lstStyle/>
          <a:p>
            <a:pPr lvl="0">
              <a:defRPr/>
            </a:pPr>
            <a:r>
              <a:rPr lang="en-US" sz="1600"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Memory usage </a:t>
            </a:r>
            <a:r>
              <a:rPr kumimoji="0" lang="en-US" sz="12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a:t>
            </a:r>
            <a:r>
              <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Chromium</a:t>
            </a:r>
            <a:r>
              <a:rPr kumimoji="0" lang="en-US" sz="12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0F59CED4-4E7D-4184-9416-1C50AEE1CC2F}"/>
              </a:ext>
            </a:extLst>
          </p:cNvPr>
          <p:cNvSpPr/>
          <p:nvPr/>
        </p:nvSpPr>
        <p:spPr bwMode="auto">
          <a:xfrm>
            <a:off x="1540403" y="2390829"/>
            <a:ext cx="6766913" cy="29556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55917B6B-E146-457E-996C-6C8F793566E9}"/>
              </a:ext>
            </a:extLst>
          </p:cNvPr>
          <p:cNvSpPr/>
          <p:nvPr/>
        </p:nvSpPr>
        <p:spPr bwMode="auto">
          <a:xfrm>
            <a:off x="1540403" y="2686032"/>
            <a:ext cx="2363913" cy="295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9398D4D-C58E-4E76-9377-0BB8C7B33E89}"/>
              </a:ext>
            </a:extLst>
          </p:cNvPr>
          <p:cNvSpPr txBox="1"/>
          <p:nvPr/>
        </p:nvSpPr>
        <p:spPr>
          <a:xfrm>
            <a:off x="7029882" y="2427934"/>
            <a:ext cx="1266422" cy="215444"/>
          </a:xfrm>
          <a:prstGeom prst="rect">
            <a:avLst/>
          </a:prstGeom>
          <a:noFill/>
        </p:spPr>
        <p:txBody>
          <a:bodyPr wrap="square" lIns="91440" tIns="0" rIns="91440" bIns="0" rtlCol="0"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2,293 MB</a:t>
            </a:r>
          </a:p>
        </p:txBody>
      </p:sp>
      <p:sp>
        <p:nvSpPr>
          <p:cNvPr id="39" name="TextBox 38">
            <a:extLst>
              <a:ext uri="{FF2B5EF4-FFF2-40B4-BE49-F238E27FC236}">
                <a16:creationId xmlns:a16="http://schemas.microsoft.com/office/drawing/2014/main" id="{26F23A3A-D1B4-43B2-A507-593C546B03AC}"/>
              </a:ext>
            </a:extLst>
          </p:cNvPr>
          <p:cNvSpPr txBox="1"/>
          <p:nvPr/>
        </p:nvSpPr>
        <p:spPr>
          <a:xfrm>
            <a:off x="2847687" y="2730543"/>
            <a:ext cx="1053570" cy="215444"/>
          </a:xfrm>
          <a:prstGeom prst="rect">
            <a:avLst/>
          </a:prstGeom>
          <a:noFill/>
        </p:spPr>
        <p:txBody>
          <a:bodyPr wrap="square" lIns="91440" tIns="0" rIns="91440" bIns="0" rtlCol="0"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804 MB</a:t>
            </a:r>
          </a:p>
        </p:txBody>
      </p:sp>
      <p:sp>
        <p:nvSpPr>
          <p:cNvPr id="15" name="TextBox 14">
            <a:extLst>
              <a:ext uri="{FF2B5EF4-FFF2-40B4-BE49-F238E27FC236}">
                <a16:creationId xmlns:a16="http://schemas.microsoft.com/office/drawing/2014/main" id="{A3AD93DA-9392-452E-B362-3808AE653D4D}"/>
              </a:ext>
            </a:extLst>
          </p:cNvPr>
          <p:cNvSpPr txBox="1"/>
          <p:nvPr/>
        </p:nvSpPr>
        <p:spPr>
          <a:xfrm>
            <a:off x="1812893" y="3865789"/>
            <a:ext cx="849417" cy="215444"/>
          </a:xfrm>
          <a:prstGeom prst="rect">
            <a:avLst/>
          </a:prstGeom>
          <a:noFill/>
        </p:spPr>
        <p:txBody>
          <a:bodyPr wrap="square" lIns="91440" tIns="0" rIns="91440" bIns="0" rtlCol="0" anchor="ctr">
            <a:sp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91s</a:t>
            </a:r>
          </a:p>
        </p:txBody>
      </p:sp>
      <p:sp>
        <p:nvSpPr>
          <p:cNvPr id="21" name="Rectangle 20">
            <a:extLst>
              <a:ext uri="{FF2B5EF4-FFF2-40B4-BE49-F238E27FC236}">
                <a16:creationId xmlns:a16="http://schemas.microsoft.com/office/drawing/2014/main" id="{DBCCC556-03DE-4127-AB97-F3F659C84120}"/>
              </a:ext>
            </a:extLst>
          </p:cNvPr>
          <p:cNvSpPr/>
          <p:nvPr/>
        </p:nvSpPr>
        <p:spPr>
          <a:xfrm>
            <a:off x="1540403" y="3229817"/>
            <a:ext cx="3961469" cy="292388"/>
          </a:xfrm>
          <a:prstGeom prst="rect">
            <a:avLst/>
          </a:prstGeom>
        </p:spPr>
        <p:txBody>
          <a:bodyPr wrap="none" lIns="0" tIns="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Find all references </a:t>
            </a:r>
            <a:r>
              <a:rPr kumimoji="0" lang="en-US" sz="12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(on C++ symbol in Chromium)</a:t>
            </a:r>
          </a:p>
        </p:txBody>
      </p:sp>
      <p:sp>
        <p:nvSpPr>
          <p:cNvPr id="29" name="Rectangle 28">
            <a:extLst>
              <a:ext uri="{FF2B5EF4-FFF2-40B4-BE49-F238E27FC236}">
                <a16:creationId xmlns:a16="http://schemas.microsoft.com/office/drawing/2014/main" id="{40394B92-54FA-4449-A067-C75445975872}"/>
              </a:ext>
            </a:extLst>
          </p:cNvPr>
          <p:cNvSpPr/>
          <p:nvPr/>
        </p:nvSpPr>
        <p:spPr bwMode="auto">
          <a:xfrm>
            <a:off x="1540403" y="3527865"/>
            <a:ext cx="1261860" cy="29556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CAB926FD-E077-4C65-8E9F-BD16D6D6A6DD}"/>
              </a:ext>
            </a:extLst>
          </p:cNvPr>
          <p:cNvSpPr txBox="1"/>
          <p:nvPr/>
        </p:nvSpPr>
        <p:spPr>
          <a:xfrm>
            <a:off x="1941833" y="3568121"/>
            <a:ext cx="849417" cy="215444"/>
          </a:xfrm>
          <a:prstGeom prst="rect">
            <a:avLst/>
          </a:prstGeom>
          <a:noFill/>
        </p:spPr>
        <p:txBody>
          <a:bodyPr wrap="square" lIns="91440" tIns="0" rIns="91440" bIns="0" rtlCol="0"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429s</a:t>
            </a:r>
          </a:p>
        </p:txBody>
      </p:sp>
      <p:sp>
        <p:nvSpPr>
          <p:cNvPr id="18" name="TextBox 17">
            <a:extLst>
              <a:ext uri="{FF2B5EF4-FFF2-40B4-BE49-F238E27FC236}">
                <a16:creationId xmlns:a16="http://schemas.microsoft.com/office/drawing/2014/main" id="{7E79A560-EC30-4EC6-A9C8-12BE6ED652AD}"/>
              </a:ext>
            </a:extLst>
          </p:cNvPr>
          <p:cNvSpPr txBox="1"/>
          <p:nvPr/>
        </p:nvSpPr>
        <p:spPr>
          <a:xfrm>
            <a:off x="1859956" y="5059461"/>
            <a:ext cx="849417" cy="215444"/>
          </a:xfrm>
          <a:prstGeom prst="rect">
            <a:avLst/>
          </a:prstGeom>
          <a:noFill/>
        </p:spPr>
        <p:txBody>
          <a:bodyPr wrap="square" lIns="91440" tIns="0" rIns="91440" bIns="0" rtlCol="0" anchor="ctr">
            <a:sp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106s</a:t>
            </a:r>
          </a:p>
        </p:txBody>
      </p:sp>
      <p:sp>
        <p:nvSpPr>
          <p:cNvPr id="22" name="Rectangle 21">
            <a:extLst>
              <a:ext uri="{FF2B5EF4-FFF2-40B4-BE49-F238E27FC236}">
                <a16:creationId xmlns:a16="http://schemas.microsoft.com/office/drawing/2014/main" id="{4581B8B2-A38E-4A50-85BA-5071D80EE781}"/>
              </a:ext>
            </a:extLst>
          </p:cNvPr>
          <p:cNvSpPr/>
          <p:nvPr/>
        </p:nvSpPr>
        <p:spPr>
          <a:xfrm>
            <a:off x="1540403" y="4433936"/>
            <a:ext cx="6122464" cy="292388"/>
          </a:xfrm>
          <a:prstGeom prst="rect">
            <a:avLst/>
          </a:prstGeom>
        </p:spPr>
        <p:txBody>
          <a:bodyPr wrap="square" lIns="0" tIns="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chemeClr val="accent2"/>
                    </a:gs>
                    <a:gs pos="100000">
                      <a:schemeClr val="accent2"/>
                    </a:gs>
                  </a:gsLst>
                  <a:lin ang="5400000" scaled="0"/>
                </a:gradFill>
                <a:effectLst/>
                <a:uLnTx/>
                <a:uFillTx/>
                <a:latin typeface="Segoe UI" panose="020B0502040204020203" pitchFamily="34" charset="0"/>
                <a:cs typeface="Segoe UI" panose="020B0502040204020203" pitchFamily="34" charset="0"/>
              </a:rPr>
              <a:t>C++ Rename refactoring</a:t>
            </a:r>
            <a:r>
              <a:rPr kumimoji="0" lang="en-US" sz="1200" b="1" i="0" u="none" strike="noStrike" kern="1200" cap="none" spc="0" normalizeH="0" baseline="0" noProof="0">
                <a:ln>
                  <a:noFill/>
                </a:ln>
                <a:gradFill>
                  <a:gsLst>
                    <a:gs pos="0">
                      <a:schemeClr val="accent2"/>
                    </a:gs>
                    <a:gs pos="100000">
                      <a:schemeClr val="accent2"/>
                    </a:gs>
                  </a:gsLst>
                  <a:lin ang="5400000" scaled="0"/>
                </a:gradFill>
                <a:effectLst/>
                <a:uLnTx/>
                <a:uFillTx/>
                <a:latin typeface="Segoe UI" panose="020B0502040204020203" pitchFamily="34" charset="0"/>
                <a:cs typeface="Segoe UI" panose="020B0502040204020203" pitchFamily="34" charset="0"/>
              </a:rPr>
              <a:t> </a:t>
            </a:r>
            <a:r>
              <a:rPr kumimoji="0" lang="en-US" sz="1200" b="0"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(in Chromium)</a:t>
            </a:r>
          </a:p>
        </p:txBody>
      </p:sp>
      <p:grpSp>
        <p:nvGrpSpPr>
          <p:cNvPr id="46" name="Group 45">
            <a:extLst>
              <a:ext uri="{FF2B5EF4-FFF2-40B4-BE49-F238E27FC236}">
                <a16:creationId xmlns:a16="http://schemas.microsoft.com/office/drawing/2014/main" id="{1E378207-7663-4B65-827B-9E25EEBEB747}"/>
              </a:ext>
            </a:extLst>
          </p:cNvPr>
          <p:cNvGrpSpPr/>
          <p:nvPr/>
        </p:nvGrpSpPr>
        <p:grpSpPr>
          <a:xfrm>
            <a:off x="10224886" y="1842676"/>
            <a:ext cx="1688667" cy="237075"/>
            <a:chOff x="7029882" y="6318424"/>
            <a:chExt cx="1688667" cy="237075"/>
          </a:xfrm>
        </p:grpSpPr>
        <p:sp>
          <p:nvSpPr>
            <p:cNvPr id="16" name="Rectangle 15">
              <a:extLst>
                <a:ext uri="{FF2B5EF4-FFF2-40B4-BE49-F238E27FC236}">
                  <a16:creationId xmlns:a16="http://schemas.microsoft.com/office/drawing/2014/main" id="{B7C5FEFF-1872-49F6-AC7C-02880998DCA0}"/>
                </a:ext>
              </a:extLst>
            </p:cNvPr>
            <p:cNvSpPr/>
            <p:nvPr/>
          </p:nvSpPr>
          <p:spPr bwMode="auto">
            <a:xfrm>
              <a:off x="7029882" y="6318424"/>
              <a:ext cx="217918" cy="2179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6E93D77-8B96-40E4-B18C-ED06D3FE7DA4}"/>
                </a:ext>
              </a:extLst>
            </p:cNvPr>
            <p:cNvSpPr/>
            <p:nvPr/>
          </p:nvSpPr>
          <p:spPr>
            <a:xfrm>
              <a:off x="7374398" y="6324667"/>
              <a:ext cx="1344151" cy="230832"/>
            </a:xfrm>
            <a:prstGeom prst="rect">
              <a:avLst/>
            </a:prstGeom>
          </p:spPr>
          <p:txBody>
            <a:bodyPr wrap="none" lIns="0" tIns="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Visual Studio 2017</a:t>
              </a:r>
            </a:p>
          </p:txBody>
        </p:sp>
      </p:grpSp>
      <p:grpSp>
        <p:nvGrpSpPr>
          <p:cNvPr id="45" name="Group 44">
            <a:extLst>
              <a:ext uri="{FF2B5EF4-FFF2-40B4-BE49-F238E27FC236}">
                <a16:creationId xmlns:a16="http://schemas.microsoft.com/office/drawing/2014/main" id="{91FCB997-7162-44A0-93C5-72C5E6D6CDD8}"/>
              </a:ext>
            </a:extLst>
          </p:cNvPr>
          <p:cNvGrpSpPr/>
          <p:nvPr/>
        </p:nvGrpSpPr>
        <p:grpSpPr>
          <a:xfrm>
            <a:off x="8237385" y="1842676"/>
            <a:ext cx="1693543" cy="237075"/>
            <a:chOff x="9658782" y="6318424"/>
            <a:chExt cx="1693543" cy="237075"/>
          </a:xfrm>
        </p:grpSpPr>
        <p:sp>
          <p:nvSpPr>
            <p:cNvPr id="42" name="Rectangle 41">
              <a:extLst>
                <a:ext uri="{FF2B5EF4-FFF2-40B4-BE49-F238E27FC236}">
                  <a16:creationId xmlns:a16="http://schemas.microsoft.com/office/drawing/2014/main" id="{E9A311C6-C500-4EE3-A7CE-7439975A1FD4}"/>
                </a:ext>
              </a:extLst>
            </p:cNvPr>
            <p:cNvSpPr/>
            <p:nvPr/>
          </p:nvSpPr>
          <p:spPr bwMode="auto">
            <a:xfrm>
              <a:off x="9658782" y="6318424"/>
              <a:ext cx="217918" cy="217918"/>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9BA429A2-5EE5-472B-9897-7AD753FD1671}"/>
                </a:ext>
              </a:extLst>
            </p:cNvPr>
            <p:cNvSpPr/>
            <p:nvPr/>
          </p:nvSpPr>
          <p:spPr>
            <a:xfrm>
              <a:off x="10008174" y="6324667"/>
              <a:ext cx="1344151" cy="230832"/>
            </a:xfrm>
            <a:prstGeom prst="rect">
              <a:avLst/>
            </a:prstGeom>
          </p:spPr>
          <p:txBody>
            <a:bodyPr wrap="none" lIns="0" tIns="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Visual Studio 2015</a:t>
              </a:r>
            </a:p>
          </p:txBody>
        </p:sp>
      </p:grpSp>
      <p:sp>
        <p:nvSpPr>
          <p:cNvPr id="33" name="Rectangle 32">
            <a:extLst>
              <a:ext uri="{FF2B5EF4-FFF2-40B4-BE49-F238E27FC236}">
                <a16:creationId xmlns:a16="http://schemas.microsoft.com/office/drawing/2014/main" id="{3110D0E0-6840-4F65-8FC1-CCD98380E66D}"/>
              </a:ext>
            </a:extLst>
          </p:cNvPr>
          <p:cNvSpPr/>
          <p:nvPr/>
        </p:nvSpPr>
        <p:spPr bwMode="auto">
          <a:xfrm>
            <a:off x="1540403" y="6202793"/>
            <a:ext cx="204798" cy="295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E7CEA180-5A3E-4064-908C-2EDD5C0CE932}"/>
              </a:ext>
            </a:extLst>
          </p:cNvPr>
          <p:cNvSpPr/>
          <p:nvPr/>
        </p:nvSpPr>
        <p:spPr bwMode="auto">
          <a:xfrm>
            <a:off x="1540403" y="3815835"/>
            <a:ext cx="267723" cy="295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04E979EB-352D-4C91-BE86-6E3EA0B0E851}"/>
              </a:ext>
            </a:extLst>
          </p:cNvPr>
          <p:cNvSpPr/>
          <p:nvPr/>
        </p:nvSpPr>
        <p:spPr bwMode="auto">
          <a:xfrm>
            <a:off x="1540403" y="5019403"/>
            <a:ext cx="322783" cy="295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47" name="Rectangle 46">
            <a:extLst>
              <a:ext uri="{FF2B5EF4-FFF2-40B4-BE49-F238E27FC236}">
                <a16:creationId xmlns:a16="http://schemas.microsoft.com/office/drawing/2014/main" id="{A7E258AC-3A7E-41A8-AF9F-6AC73E07F96B}"/>
              </a:ext>
            </a:extLst>
          </p:cNvPr>
          <p:cNvSpPr/>
          <p:nvPr/>
        </p:nvSpPr>
        <p:spPr bwMode="auto">
          <a:xfrm>
            <a:off x="0" y="1816714"/>
            <a:ext cx="1540403" cy="508845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1B69127C-A288-41C8-8CE2-8D74AFDC0016}"/>
              </a:ext>
            </a:extLst>
          </p:cNvPr>
          <p:cNvSpPr/>
          <p:nvPr/>
        </p:nvSpPr>
        <p:spPr>
          <a:xfrm>
            <a:off x="605789" y="5906471"/>
            <a:ext cx="707246" cy="461665"/>
          </a:xfrm>
          <a:prstGeom prst="rect">
            <a:avLst/>
          </a:prstGeom>
        </p:spPr>
        <p:txBody>
          <a:bodyPr wrap="none"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18x</a:t>
            </a:r>
          </a:p>
        </p:txBody>
      </p:sp>
      <p:sp>
        <p:nvSpPr>
          <p:cNvPr id="24" name="Rectangle 23">
            <a:extLst>
              <a:ext uri="{FF2B5EF4-FFF2-40B4-BE49-F238E27FC236}">
                <a16:creationId xmlns:a16="http://schemas.microsoft.com/office/drawing/2014/main" id="{6BAF699F-EA44-4D4C-B1CF-DBC23538D1C4}"/>
              </a:ext>
            </a:extLst>
          </p:cNvPr>
          <p:cNvSpPr/>
          <p:nvPr/>
        </p:nvSpPr>
        <p:spPr>
          <a:xfrm>
            <a:off x="605789" y="2429720"/>
            <a:ext cx="889988" cy="461665"/>
          </a:xfrm>
          <a:prstGeom prst="rect">
            <a:avLst/>
          </a:prstGeom>
        </p:spPr>
        <p:txBody>
          <a:bodyPr wrap="none"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30% </a:t>
            </a:r>
          </a:p>
        </p:txBody>
      </p:sp>
      <p:sp>
        <p:nvSpPr>
          <p:cNvPr id="25" name="Rectangle 24">
            <a:extLst>
              <a:ext uri="{FF2B5EF4-FFF2-40B4-BE49-F238E27FC236}">
                <a16:creationId xmlns:a16="http://schemas.microsoft.com/office/drawing/2014/main" id="{182D98FB-61EA-406B-944E-DCCCABA7AFB1}"/>
              </a:ext>
            </a:extLst>
          </p:cNvPr>
          <p:cNvSpPr/>
          <p:nvPr/>
        </p:nvSpPr>
        <p:spPr>
          <a:xfrm>
            <a:off x="605789" y="3592592"/>
            <a:ext cx="790602" cy="461665"/>
          </a:xfrm>
          <a:prstGeom prst="rect">
            <a:avLst/>
          </a:prstGeom>
        </p:spPr>
        <p:txBody>
          <a:bodyPr wrap="none"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4.7x</a:t>
            </a:r>
          </a:p>
        </p:txBody>
      </p:sp>
      <p:sp>
        <p:nvSpPr>
          <p:cNvPr id="26" name="Rectangle 25">
            <a:extLst>
              <a:ext uri="{FF2B5EF4-FFF2-40B4-BE49-F238E27FC236}">
                <a16:creationId xmlns:a16="http://schemas.microsoft.com/office/drawing/2014/main" id="{02783365-CE14-4EDC-B242-FEF143D7FCB1}"/>
              </a:ext>
            </a:extLst>
          </p:cNvPr>
          <p:cNvSpPr/>
          <p:nvPr/>
        </p:nvSpPr>
        <p:spPr>
          <a:xfrm>
            <a:off x="605789" y="4787216"/>
            <a:ext cx="790602" cy="461665"/>
          </a:xfrm>
          <a:prstGeom prst="rect">
            <a:avLst/>
          </a:prstGeom>
        </p:spPr>
        <p:txBody>
          <a:bodyPr wrap="none" anchor="ctr">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5.3x</a:t>
            </a:r>
          </a:p>
        </p:txBody>
      </p:sp>
    </p:spTree>
    <p:extLst>
      <p:ext uri="{BB962C8B-B14F-4D97-AF65-F5344CB8AC3E}">
        <p14:creationId xmlns:p14="http://schemas.microsoft.com/office/powerpoint/2010/main" val="448311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31"/>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500"/>
                            </p:stCondLst>
                            <p:childTnLst>
                              <p:par>
                                <p:cTn id="19" presetID="2" presetClass="entr" presetSubtype="8" decel="100000" fill="hold" grpId="0" nodeType="afterEffect">
                                  <p:stCondLst>
                                    <p:cond delay="25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25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25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0-#ppt_w/2"/>
                                          </p:val>
                                        </p:tav>
                                        <p:tav tm="100000">
                                          <p:val>
                                            <p:strVal val="#ppt_x"/>
                                          </p:val>
                                        </p:tav>
                                      </p:tavLst>
                                    </p:anim>
                                    <p:anim calcmode="lin" valueType="num">
                                      <p:cBhvr additive="base">
                                        <p:cTn id="30" dur="500" fill="hold"/>
                                        <p:tgtEl>
                                          <p:spTgt spid="3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10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50"/>
                                        <p:tgtEl>
                                          <p:spTgt spid="38"/>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250"/>
                                        <p:tgtEl>
                                          <p:spTgt spid="40"/>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250"/>
                                        <p:tgtEl>
                                          <p:spTgt spid="41"/>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250"/>
                                        <p:tgtEl>
                                          <p:spTgt spid="37"/>
                                        </p:tgtEl>
                                      </p:cBhvr>
                                    </p:animEffect>
                                  </p:childTnLst>
                                </p:cTn>
                              </p:par>
                              <p:par>
                                <p:cTn id="47" presetID="2" presetClass="entr" presetSubtype="8" decel="100000" fill="hold" grpId="0" nodeType="withEffect">
                                  <p:stCondLst>
                                    <p:cond delay="25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decel="100000" fill="hold" grpId="0" nodeType="withEffect">
                                  <p:stCondLst>
                                    <p:cond delay="25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0-#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8" decel="100000" fill="hold" grpId="0" nodeType="withEffect">
                                  <p:stCondLst>
                                    <p:cond delay="25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25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0-#ppt_w/2"/>
                                          </p:val>
                                        </p:tav>
                                        <p:tav tm="100000">
                                          <p:val>
                                            <p:strVal val="#ppt_x"/>
                                          </p:val>
                                        </p:tav>
                                      </p:tavLst>
                                    </p:anim>
                                    <p:anim calcmode="lin" valueType="num">
                                      <p:cBhvr additive="base">
                                        <p:cTn id="62" dur="500" fill="hold"/>
                                        <p:tgtEl>
                                          <p:spTgt spid="33"/>
                                        </p:tgtEl>
                                        <p:attrNameLst>
                                          <p:attrName>ppt_y</p:attrName>
                                        </p:attrNameLst>
                                      </p:cBhvr>
                                      <p:tavLst>
                                        <p:tav tm="0">
                                          <p:val>
                                            <p:strVal val="#ppt_y"/>
                                          </p:val>
                                        </p:tav>
                                        <p:tav tm="100000">
                                          <p:val>
                                            <p:strVal val="#ppt_y"/>
                                          </p:val>
                                        </p:tav>
                                      </p:tavLst>
                                    </p:anim>
                                  </p:childTnLst>
                                </p:cTn>
                              </p:par>
                              <p:par>
                                <p:cTn id="63" presetID="10" presetClass="entr" presetSubtype="0" fill="hold" grpId="0" nodeType="withEffect">
                                  <p:stCondLst>
                                    <p:cond delay="100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250"/>
                                        <p:tgtEl>
                                          <p:spTgt spid="15"/>
                                        </p:tgtEl>
                                      </p:cBhvr>
                                    </p:animEffect>
                                  </p:childTnLst>
                                </p:cTn>
                              </p:par>
                              <p:par>
                                <p:cTn id="66" presetID="10" presetClass="entr" presetSubtype="0" fill="hold" grpId="0" nodeType="withEffect">
                                  <p:stCondLst>
                                    <p:cond delay="100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250"/>
                                        <p:tgtEl>
                                          <p:spTgt spid="39"/>
                                        </p:tgtEl>
                                      </p:cBhvr>
                                    </p:animEffect>
                                  </p:childTnLst>
                                </p:cTn>
                              </p:par>
                              <p:par>
                                <p:cTn id="69" presetID="10" presetClass="entr" presetSubtype="0" fill="hold" grpId="0" nodeType="withEffect">
                                  <p:stCondLst>
                                    <p:cond delay="100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10" presetClass="entr" presetSubtype="0" fill="hold" grpId="0" nodeType="withEffect">
                                  <p:stCondLst>
                                    <p:cond delay="100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250"/>
                                        <p:tgtEl>
                                          <p:spTgt spid="11"/>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50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par>
                          <p:cTn id="87" fill="hold">
                            <p:stCondLst>
                              <p:cond delay="1750"/>
                            </p:stCondLst>
                            <p:childTnLst>
                              <p:par>
                                <p:cTn id="88" presetID="10" presetClass="entr" presetSubtype="0" fill="hold" grpId="0" nodeType="afterEffect">
                                  <p:stCondLst>
                                    <p:cond delay="50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500"/>
                                        <p:tgtEl>
                                          <p:spTgt spid="25"/>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1" grpId="0"/>
      <p:bldP spid="31" grpId="0"/>
      <p:bldP spid="31" grpId="1"/>
      <p:bldP spid="11" grpId="0"/>
      <p:bldP spid="19" grpId="0"/>
      <p:bldP spid="2" grpId="0" animBg="1"/>
      <p:bldP spid="37" grpId="0"/>
      <p:bldP spid="20" grpId="0"/>
      <p:bldP spid="28" grpId="0" animBg="1"/>
      <p:bldP spid="34" grpId="0" animBg="1"/>
      <p:bldP spid="38" grpId="0"/>
      <p:bldP spid="39" grpId="0"/>
      <p:bldP spid="15" grpId="0"/>
      <p:bldP spid="21" grpId="0"/>
      <p:bldP spid="29" grpId="0" animBg="1"/>
      <p:bldP spid="40" grpId="0"/>
      <p:bldP spid="18" grpId="0"/>
      <p:bldP spid="22" grpId="0"/>
      <p:bldP spid="33" grpId="0" animBg="1"/>
      <p:bldP spid="35" grpId="0" animBg="1"/>
      <p:bldP spid="36" grpId="0" animBg="1"/>
      <p:bldP spid="23" grpId="0"/>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5CC02-0043-45CE-A0DF-1419C5B5F8E7}"/>
              </a:ext>
            </a:extLst>
          </p:cNvPr>
          <p:cNvSpPr>
            <a:spLocks noGrp="1"/>
          </p:cNvSpPr>
          <p:nvPr>
            <p:ph type="title"/>
          </p:nvPr>
        </p:nvSpPr>
        <p:spPr>
          <a:xfrm>
            <a:off x="274639" y="2125677"/>
            <a:ext cx="10056812" cy="2289858"/>
          </a:xfrm>
        </p:spPr>
        <p:txBody>
          <a:bodyPr/>
          <a:lstStyle/>
          <a:p>
            <a:r>
              <a:rPr lang="en-US"/>
              <a:t>Video</a:t>
            </a:r>
            <a:br>
              <a:rPr lang="en-US"/>
            </a:br>
            <a:r>
              <a:rPr lang="en-US" sz="4000" spc="0">
                <a:cs typeface="+mn-cs"/>
              </a:rPr>
              <a:t>Real-time test discovery</a:t>
            </a:r>
            <a:br>
              <a:rPr lang="en-US" sz="4000" spc="0">
                <a:cs typeface="+mn-cs"/>
              </a:rPr>
            </a:br>
            <a:r>
              <a:rPr lang="en-US" sz="4000" spc="0">
                <a:cs typeface="+mn-cs"/>
              </a:rPr>
              <a:t>Before and after</a:t>
            </a:r>
            <a:endParaRPr lang="en-US" sz="3200" spc="0">
              <a:cs typeface="+mn-cs"/>
            </a:endParaRPr>
          </a:p>
        </p:txBody>
      </p:sp>
    </p:spTree>
    <p:extLst>
      <p:ext uri="{BB962C8B-B14F-4D97-AF65-F5344CB8AC3E}">
        <p14:creationId xmlns:p14="http://schemas.microsoft.com/office/powerpoint/2010/main" val="148749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CC7BB50-D8A3-4CA2-AF5E-9CE2340F1091}"/>
              </a:ext>
            </a:extLst>
          </p:cNvPr>
          <p:cNvSpPr/>
          <p:nvPr/>
        </p:nvSpPr>
        <p:spPr bwMode="auto">
          <a:xfrm>
            <a:off x="4303331" y="4005379"/>
            <a:ext cx="3829812"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spc="30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PRODUCTIVITY</a:t>
            </a:r>
          </a:p>
        </p:txBody>
      </p:sp>
      <p:sp>
        <p:nvSpPr>
          <p:cNvPr id="4" name="DevUpdate_ECC5" title="Icon of a clock with an arrow around it pointing clockwise">
            <a:extLst>
              <a:ext uri="{FF2B5EF4-FFF2-40B4-BE49-F238E27FC236}">
                <a16:creationId xmlns:a16="http://schemas.microsoft.com/office/drawing/2014/main" id="{942C0F9E-AB92-44E0-B957-168670CB1A9C}"/>
              </a:ext>
            </a:extLst>
          </p:cNvPr>
          <p:cNvSpPr>
            <a:spLocks noChangeAspect="1" noEditPoints="1"/>
          </p:cNvSpPr>
          <p:nvPr/>
        </p:nvSpPr>
        <p:spPr bwMode="auto">
          <a:xfrm>
            <a:off x="5719256" y="2490161"/>
            <a:ext cx="997962" cy="99820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1775232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70EB99-4A7A-43DD-AA18-581E37FA40B1}"/>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5A4F57AD-A873-407A-B86D-54D12960021D}"/>
              </a:ext>
            </a:extLst>
          </p:cNvPr>
          <p:cNvSpPr>
            <a:spLocks noGrp="1"/>
          </p:cNvSpPr>
          <p:nvPr>
            <p:ph type="body" sz="quarter" idx="12"/>
          </p:nvPr>
        </p:nvSpPr>
        <p:spPr/>
        <p:txBody>
          <a:bodyPr/>
          <a:lstStyle/>
          <a:p>
            <a:r>
              <a:rPr lang="en-US"/>
              <a:t>Kaycee Anderson</a:t>
            </a:r>
          </a:p>
        </p:txBody>
      </p:sp>
    </p:spTree>
    <p:extLst>
      <p:ext uri="{BB962C8B-B14F-4D97-AF65-F5344CB8AC3E}">
        <p14:creationId xmlns:p14="http://schemas.microsoft.com/office/powerpoint/2010/main" val="241008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83" y="-29769"/>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74639" y="69895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a:gradFill>
                  <a:gsLst>
                    <a:gs pos="1250">
                      <a:schemeClr val="bg1"/>
                    </a:gs>
                    <a:gs pos="100000">
                      <a:schemeClr val="bg1"/>
                    </a:gs>
                  </a:gsLst>
                  <a:lin ang="5400000" scaled="0"/>
                </a:gradFill>
                <a:latin typeface="Segoe UI" panose="020B0502040204020203" pitchFamily="34" charset="0"/>
              </a:rPr>
              <a:t>DEMO RECAP</a:t>
            </a:r>
            <a:endParaRPr lang="en-US" sz="1800" b="1" spc="300">
              <a:gradFill>
                <a:gsLst>
                  <a:gs pos="0">
                    <a:schemeClr val="accent2">
                      <a:lumMod val="40000"/>
                      <a:lumOff val="60000"/>
                    </a:schemeClr>
                  </a:gs>
                  <a:gs pos="100000">
                    <a:schemeClr val="accent2">
                      <a:lumMod val="40000"/>
                      <a:lumOff val="60000"/>
                    </a:schemeClr>
                  </a:gs>
                </a:gsLst>
                <a:lin ang="5400000" scaled="0"/>
              </a:gradFill>
              <a:latin typeface="Segoe UI" panose="020B0502040204020203" pitchFamily="34" charset="0"/>
            </a:endParaRPr>
          </a:p>
        </p:txBody>
      </p:sp>
      <p:sp>
        <p:nvSpPr>
          <p:cNvPr id="2" name="Rectangle 1">
            <a:extLst>
              <a:ext uri="{FF2B5EF4-FFF2-40B4-BE49-F238E27FC236}">
                <a16:creationId xmlns:a16="http://schemas.microsoft.com/office/drawing/2014/main" id="{7D268FEB-8983-4DBC-8D72-A7DBE0123437}"/>
              </a:ext>
            </a:extLst>
          </p:cNvPr>
          <p:cNvSpPr/>
          <p:nvPr/>
        </p:nvSpPr>
        <p:spPr>
          <a:xfrm>
            <a:off x="283583" y="2125663"/>
            <a:ext cx="10615326" cy="2539157"/>
          </a:xfrm>
          <a:prstGeom prst="rect">
            <a:avLst/>
          </a:prstGeom>
          <a:noFill/>
        </p:spPr>
        <p:txBody>
          <a:bodyPr wrap="square" lIns="182880" tIns="146304" rIns="182880" bIns="146304" rtlCol="0">
            <a:spAutoFit/>
          </a:bodyPr>
          <a:lstStyle/>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Continuous Integration &amp; Delivery pipeline</a:t>
            </a:r>
          </a:p>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Announcing: Step-back debugging</a:t>
            </a:r>
          </a:p>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Snapshot debugging</a:t>
            </a:r>
          </a:p>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Azure Functions in Visual Studio for Mac</a:t>
            </a:r>
          </a:p>
        </p:txBody>
      </p:sp>
    </p:spTree>
    <p:extLst>
      <p:ext uri="{BB962C8B-B14F-4D97-AF65-F5344CB8AC3E}">
        <p14:creationId xmlns:p14="http://schemas.microsoft.com/office/powerpoint/2010/main" val="197143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42" presetClass="path" presetSubtype="0" decel="100000" fill="hold" grpId="1" nodeType="withEffect">
                                  <p:stCondLst>
                                    <p:cond delay="0"/>
                                  </p:stCondLst>
                                  <p:childTnLst>
                                    <p:animMotion origin="layout" path="M 0 0.04607 L 0 3.8039E-6 " pathEditMode="relative" rAng="0" ptsTypes="AA">
                                      <p:cBhvr>
                                        <p:cTn id="13" dur="1000" fill="hold"/>
                                        <p:tgtEl>
                                          <p:spTgt spid="24"/>
                                        </p:tgtEl>
                                        <p:attrNameLst>
                                          <p:attrName>ppt_x</p:attrName>
                                          <p:attrName>ppt_y</p:attrName>
                                        </p:attrNameLst>
                                      </p:cBhvr>
                                      <p:rCtr x="0" y="-2315"/>
                                    </p:animMotion>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4" grpId="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677863"/>
            <a:ext cx="11889564" cy="917575"/>
          </a:xfrm>
        </p:spPr>
        <p:txBody>
          <a:bodyPr/>
          <a:lstStyle/>
          <a:p>
            <a:pPr algn="ctr"/>
            <a:r>
              <a:rPr lang="en-US" sz="2800" b="1" spc="300">
                <a:gradFill>
                  <a:gsLst>
                    <a:gs pos="1250">
                      <a:schemeClr val="bg1"/>
                    </a:gs>
                    <a:gs pos="100000">
                      <a:schemeClr val="bg1"/>
                    </a:gs>
                  </a:gsLst>
                  <a:lin ang="5400000" scaled="0"/>
                </a:gradFill>
                <a:latin typeface="Segoe UI" panose="020B0502040204020203" pitchFamily="34" charset="0"/>
              </a:rPr>
              <a:t>VISUAL STUDIO</a:t>
            </a:r>
          </a:p>
        </p:txBody>
      </p:sp>
      <p:sp>
        <p:nvSpPr>
          <p:cNvPr id="17" name="Rectangle 16">
            <a:extLst>
              <a:ext uri="{FF2B5EF4-FFF2-40B4-BE49-F238E27FC236}">
                <a16:creationId xmlns:a16="http://schemas.microsoft.com/office/drawing/2014/main" id="{BD27AD79-1B6B-470C-A045-1A6303D8CE00}"/>
              </a:ext>
            </a:extLst>
          </p:cNvPr>
          <p:cNvSpPr/>
          <p:nvPr/>
        </p:nvSpPr>
        <p:spPr bwMode="auto">
          <a:xfrm>
            <a:off x="35083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OPEN</a:t>
            </a:r>
          </a:p>
        </p:txBody>
      </p:sp>
      <p:sp>
        <p:nvSpPr>
          <p:cNvPr id="18" name="Rectangle 17">
            <a:extLst>
              <a:ext uri="{FF2B5EF4-FFF2-40B4-BE49-F238E27FC236}">
                <a16:creationId xmlns:a16="http://schemas.microsoft.com/office/drawing/2014/main" id="{ACC7BB50-D8A3-4CA2-AF5E-9CE2340F1091}"/>
              </a:ext>
            </a:extLst>
          </p:cNvPr>
          <p:cNvSpPr/>
          <p:nvPr/>
        </p:nvSpPr>
        <p:spPr bwMode="auto">
          <a:xfrm>
            <a:off x="475577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PRODUCTIVITY</a:t>
            </a:r>
          </a:p>
        </p:txBody>
      </p:sp>
      <p:sp>
        <p:nvSpPr>
          <p:cNvPr id="19" name="Rectangle 18">
            <a:extLst>
              <a:ext uri="{FF2B5EF4-FFF2-40B4-BE49-F238E27FC236}">
                <a16:creationId xmlns:a16="http://schemas.microsoft.com/office/drawing/2014/main" id="{2F516E23-1732-44DE-B8B4-29464FA88D9B}"/>
              </a:ext>
            </a:extLst>
          </p:cNvPr>
          <p:cNvSpPr/>
          <p:nvPr/>
        </p:nvSpPr>
        <p:spPr bwMode="auto">
          <a:xfrm>
            <a:off x="9160716"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TEAM</a:t>
            </a:r>
          </a:p>
        </p:txBody>
      </p:sp>
      <p:sp>
        <p:nvSpPr>
          <p:cNvPr id="27" name="Oval 26">
            <a:extLst>
              <a:ext uri="{FF2B5EF4-FFF2-40B4-BE49-F238E27FC236}">
                <a16:creationId xmlns:a16="http://schemas.microsoft.com/office/drawing/2014/main" id="{8867D451-157A-4632-B1A7-78B5AA485690}"/>
              </a:ext>
            </a:extLst>
          </p:cNvPr>
          <p:cNvSpPr/>
          <p:nvPr/>
        </p:nvSpPr>
        <p:spPr bwMode="auto">
          <a:xfrm>
            <a:off x="911378" y="3569618"/>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0309EFBC-6C25-4C0F-B9C3-E84E26EAC3A0}"/>
              </a:ext>
            </a:extLst>
          </p:cNvPr>
          <p:cNvSpPr/>
          <p:nvPr/>
        </p:nvSpPr>
        <p:spPr bwMode="auto">
          <a:xfrm>
            <a:off x="5316318" y="3545810"/>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659B4370-D5BE-4149-BE1A-64881FB8EF9B}"/>
              </a:ext>
            </a:extLst>
          </p:cNvPr>
          <p:cNvSpPr/>
          <p:nvPr/>
        </p:nvSpPr>
        <p:spPr bwMode="auto">
          <a:xfrm>
            <a:off x="9721257" y="3593371"/>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Move_E7C2" title="Icon of four arrows pointing away from eachother">
            <a:extLst>
              <a:ext uri="{FF2B5EF4-FFF2-40B4-BE49-F238E27FC236}">
                <a16:creationId xmlns:a16="http://schemas.microsoft.com/office/drawing/2014/main" id="{21437409-ABA8-4AA6-9586-2C90162C3BD4}"/>
              </a:ext>
            </a:extLst>
          </p:cNvPr>
          <p:cNvSpPr>
            <a:spLocks noChangeAspect="1" noEditPoints="1"/>
          </p:cNvSpPr>
          <p:nvPr/>
        </p:nvSpPr>
        <p:spPr bwMode="auto">
          <a:xfrm>
            <a:off x="1412075" y="2572854"/>
            <a:ext cx="812747" cy="81294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3" name="DevUpdate_ECC5" title="Icon of a clock with an arrow around it pointing clockwise">
            <a:extLst>
              <a:ext uri="{FF2B5EF4-FFF2-40B4-BE49-F238E27FC236}">
                <a16:creationId xmlns:a16="http://schemas.microsoft.com/office/drawing/2014/main" id="{D3E636DB-4B7E-499B-AAF0-634D3E57A897}"/>
              </a:ext>
            </a:extLst>
          </p:cNvPr>
          <p:cNvSpPr>
            <a:spLocks noChangeAspect="1" noEditPoints="1"/>
          </p:cNvSpPr>
          <p:nvPr/>
        </p:nvSpPr>
        <p:spPr bwMode="auto">
          <a:xfrm>
            <a:off x="5813044" y="2572854"/>
            <a:ext cx="812753" cy="812949"/>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4" name="people_12" title="Icon of three people">
            <a:extLst>
              <a:ext uri="{FF2B5EF4-FFF2-40B4-BE49-F238E27FC236}">
                <a16:creationId xmlns:a16="http://schemas.microsoft.com/office/drawing/2014/main" id="{C8DDE070-9DB2-4924-81A9-CAE75AFE7594}"/>
              </a:ext>
            </a:extLst>
          </p:cNvPr>
          <p:cNvSpPr>
            <a:spLocks noChangeAspect="1" noEditPoints="1"/>
          </p:cNvSpPr>
          <p:nvPr/>
        </p:nvSpPr>
        <p:spPr bwMode="auto">
          <a:xfrm>
            <a:off x="10186351" y="2602685"/>
            <a:ext cx="883955" cy="75416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114045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2"/>
                                        </p:tgtEl>
                                        <p:attrNameLst>
                                          <p:attrName>ppt_x</p:attrName>
                                          <p:attrName>ppt_y</p:attrName>
                                        </p:attrNameLst>
                                      </p:cBhvr>
                                      <p:rCtr x="0" y="-2315"/>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42" presetClass="path" presetSubtype="0" decel="100000" fill="hold" grpId="1" nodeType="withEffect">
                                  <p:stCondLst>
                                    <p:cond delay="0"/>
                                  </p:stCondLst>
                                  <p:childTnLst>
                                    <p:animMotion origin="layout" path="M 2.25428E-6 0.04607 L 2.25428E-6 2.41943E-6 " pathEditMode="relative" rAng="0" ptsTypes="AA">
                                      <p:cBhvr>
                                        <p:cTn id="15" dur="500" fill="hold"/>
                                        <p:tgtEl>
                                          <p:spTgt spid="12"/>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42" presetClass="path" presetSubtype="0" decel="100000" fill="hold" grpId="1" nodeType="withEffect">
                                  <p:stCondLst>
                                    <p:cond delay="200"/>
                                  </p:stCondLst>
                                  <p:childTnLst>
                                    <p:animMotion origin="layout" path="M 2.22619E-6 -0.04494 L 2.22619E-6 2.66455E-6 " pathEditMode="relative" rAng="0" ptsTypes="AA">
                                      <p:cBhvr>
                                        <p:cTn id="23" dur="500" fill="hold"/>
                                        <p:tgtEl>
                                          <p:spTgt spid="17"/>
                                        </p:tgtEl>
                                        <p:attrNameLst>
                                          <p:attrName>ppt_x</p:attrName>
                                          <p:attrName>ppt_y</p:attrName>
                                        </p:attrNameLst>
                                      </p:cBhvr>
                                      <p:rCtr x="0" y="2247"/>
                                    </p:animMotion>
                                  </p:childTnLst>
                                </p:cTn>
                              </p:par>
                            </p:childTnLst>
                          </p:cTn>
                        </p:par>
                        <p:par>
                          <p:cTn id="24" fill="hold">
                            <p:stCondLst>
                              <p:cond delay="17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0"/>
                                  </p:stCondLst>
                                  <p:childTnLst>
                                    <p:animMotion origin="layout" path="M 2.25428E-6 0.04607 L 2.25428E-6 2.41943E-6 " pathEditMode="relative" rAng="0" ptsTypes="AA">
                                      <p:cBhvr>
                                        <p:cTn id="29" dur="500" fill="hold"/>
                                        <p:tgtEl>
                                          <p:spTgt spid="13"/>
                                        </p:tgtEl>
                                        <p:attrNameLst>
                                          <p:attrName>ppt_x</p:attrName>
                                          <p:attrName>ppt_y</p:attrName>
                                        </p:attrNameLst>
                                      </p:cBhvr>
                                      <p:rCtr x="0" y="-2315"/>
                                    </p:animMotion>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42" presetClass="path" presetSubtype="0" decel="100000" fill="hold" grpId="1" nodeType="withEffect">
                                  <p:stCondLst>
                                    <p:cond delay="200"/>
                                  </p:stCondLst>
                                  <p:childTnLst>
                                    <p:animMotion origin="layout" path="M -2.94613E-6 -0.04494 L -2.94613E-6 2.66455E-6 " pathEditMode="relative" rAng="0" ptsTypes="AA">
                                      <p:cBhvr>
                                        <p:cTn id="37" dur="500" fill="hold"/>
                                        <p:tgtEl>
                                          <p:spTgt spid="18"/>
                                        </p:tgtEl>
                                        <p:attrNameLst>
                                          <p:attrName>ppt_x</p:attrName>
                                          <p:attrName>ppt_y</p:attrName>
                                        </p:attrNameLst>
                                      </p:cBhvr>
                                      <p:rCtr x="0" y="2247"/>
                                    </p:animMotion>
                                  </p:childTnLst>
                                </p:cTn>
                              </p:par>
                            </p:childTnLst>
                          </p:cTn>
                        </p:par>
                        <p:par>
                          <p:cTn id="38" fill="hold">
                            <p:stCondLst>
                              <p:cond delay="24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42" presetClass="path" presetSubtype="0" decel="100000" fill="hold" grpId="1" nodeType="withEffect">
                                  <p:stCondLst>
                                    <p:cond delay="0"/>
                                  </p:stCondLst>
                                  <p:childTnLst>
                                    <p:animMotion origin="layout" path="M 2.25428E-6 0.04607 L 2.25428E-6 2.41943E-6 " pathEditMode="relative" rAng="0" ptsTypes="AA">
                                      <p:cBhvr>
                                        <p:cTn id="43" dur="500" fill="hold"/>
                                        <p:tgtEl>
                                          <p:spTgt spid="14"/>
                                        </p:tgtEl>
                                        <p:attrNameLst>
                                          <p:attrName>ppt_x</p:attrName>
                                          <p:attrName>ppt_y</p:attrName>
                                        </p:attrNameLst>
                                      </p:cBhvr>
                                      <p:rCtr x="0" y="-2315"/>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42" presetClass="path" presetSubtype="0" decel="100000" fill="hold" grpId="1" nodeType="withEffect">
                                  <p:stCondLst>
                                    <p:cond delay="200"/>
                                  </p:stCondLst>
                                  <p:childTnLst>
                                    <p:animMotion origin="layout" path="M 1.88154E-6 -0.04494 L 1.88154E-6 2.66455E-6 " pathEditMode="relative" rAng="0" ptsTypes="AA">
                                      <p:cBhvr>
                                        <p:cTn id="51" dur="500" fill="hold"/>
                                        <p:tgtEl>
                                          <p:spTgt spid="1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p:bldP spid="17" grpId="1"/>
      <p:bldP spid="18" grpId="0"/>
      <p:bldP spid="18" grpId="1"/>
      <p:bldP spid="19" grpId="0"/>
      <p:bldP spid="19" grpId="1"/>
      <p:bldP spid="27" grpId="0" animBg="1"/>
      <p:bldP spid="28" grpId="0" animBg="1"/>
      <p:bldP spid="29" grpId="0" animBg="1"/>
      <p:bldP spid="12" grpId="0" animBg="1"/>
      <p:bldP spid="12" grpId="1" animBg="1"/>
      <p:bldP spid="13" grpId="0" animBg="1"/>
      <p:bldP spid="13" grpId="1" animBg="1"/>
      <p:bldP spid="14" grpId="0" animBg="1"/>
      <p:bldP spid="1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516E23-1732-44DE-B8B4-29464FA88D9B}"/>
              </a:ext>
            </a:extLst>
          </p:cNvPr>
          <p:cNvSpPr/>
          <p:nvPr/>
        </p:nvSpPr>
        <p:spPr bwMode="auto">
          <a:xfrm>
            <a:off x="4750625" y="4008400"/>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spc="30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TEAM</a:t>
            </a:r>
          </a:p>
        </p:txBody>
      </p:sp>
      <p:sp>
        <p:nvSpPr>
          <p:cNvPr id="20" name="Rectangle 19">
            <a:extLst>
              <a:ext uri="{FF2B5EF4-FFF2-40B4-BE49-F238E27FC236}">
                <a16:creationId xmlns:a16="http://schemas.microsoft.com/office/drawing/2014/main" id="{745F6ABB-8E3C-4450-8369-D2CDE86C8295}"/>
              </a:ext>
            </a:extLst>
          </p:cNvPr>
          <p:cNvSpPr/>
          <p:nvPr/>
        </p:nvSpPr>
        <p:spPr bwMode="auto">
          <a:xfrm>
            <a:off x="3205388" y="4441535"/>
            <a:ext cx="6025698" cy="5447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b="1" spc="300">
                <a:gradFill>
                  <a:gsLst>
                    <a:gs pos="0">
                      <a:schemeClr val="accent2">
                        <a:lumMod val="40000"/>
                        <a:lumOff val="60000"/>
                      </a:schemeClr>
                    </a:gs>
                    <a:gs pos="100000">
                      <a:schemeClr val="accent2">
                        <a:lumMod val="40000"/>
                        <a:lumOff val="60000"/>
                      </a:schemeClr>
                    </a:gs>
                  </a:gsLst>
                  <a:lin ang="5400000" scaled="0"/>
                </a:gradFill>
                <a:latin typeface="Segoe UI" panose="020B0502040204020203" pitchFamily="34" charset="0"/>
                <a:cs typeface="Segoe UI" panose="020B0502040204020203" pitchFamily="34" charset="0"/>
              </a:rPr>
              <a:t>COLLABORATION</a:t>
            </a:r>
          </a:p>
        </p:txBody>
      </p:sp>
      <p:sp>
        <p:nvSpPr>
          <p:cNvPr id="5" name="people_12" title="Icon of three people">
            <a:extLst>
              <a:ext uri="{FF2B5EF4-FFF2-40B4-BE49-F238E27FC236}">
                <a16:creationId xmlns:a16="http://schemas.microsoft.com/office/drawing/2014/main" id="{7476D5A7-ED00-4366-9F4B-F9C8ADF80469}"/>
              </a:ext>
            </a:extLst>
          </p:cNvPr>
          <p:cNvSpPr>
            <a:spLocks noChangeAspect="1" noEditPoints="1"/>
          </p:cNvSpPr>
          <p:nvPr/>
        </p:nvSpPr>
        <p:spPr bwMode="auto">
          <a:xfrm>
            <a:off x="5572101" y="2373799"/>
            <a:ext cx="1292273" cy="110253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31362817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28AFD29-243B-46DA-88A3-9389763E43BA}"/>
              </a:ext>
            </a:extLst>
          </p:cNvPr>
          <p:cNvSpPr/>
          <p:nvPr/>
        </p:nvSpPr>
        <p:spPr bwMode="auto">
          <a:xfrm>
            <a:off x="0" y="0"/>
            <a:ext cx="12436475" cy="57832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a:t>Developer tools </a:t>
            </a:r>
            <a:br>
              <a:rPr lang="en-US"/>
            </a:br>
            <a:r>
              <a:rPr lang="en-US"/>
              <a:t>for app innovation</a:t>
            </a:r>
          </a:p>
        </p:txBody>
      </p:sp>
      <p:sp>
        <p:nvSpPr>
          <p:cNvPr id="5" name="Text Placeholder 4"/>
          <p:cNvSpPr>
            <a:spLocks noGrp="1"/>
          </p:cNvSpPr>
          <p:nvPr>
            <p:ph type="body" sz="quarter" idx="12"/>
          </p:nvPr>
        </p:nvSpPr>
        <p:spPr/>
        <p:txBody>
          <a:bodyPr/>
          <a:lstStyle/>
          <a:p>
            <a:r>
              <a:rPr lang="en-US"/>
              <a:t>Julia </a:t>
            </a:r>
            <a:r>
              <a:rPr lang="en-US" err="1"/>
              <a:t>Liuson</a:t>
            </a:r>
            <a:endParaRPr lang="en-US"/>
          </a:p>
          <a:p>
            <a:r>
              <a:rPr lang="en-US" sz="2000"/>
              <a:t>CVP, Developer Division </a:t>
            </a:r>
            <a:br>
              <a:rPr lang="en-US" sz="2000"/>
            </a:br>
            <a:r>
              <a:rPr lang="en-US" sz="2000"/>
              <a:t>Microsoft</a:t>
            </a:r>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70EB99-4A7A-43DD-AA18-581E37FA40B1}"/>
              </a:ext>
            </a:extLst>
          </p:cNvPr>
          <p:cNvSpPr>
            <a:spLocks noGrp="1"/>
          </p:cNvSpPr>
          <p:nvPr>
            <p:ph type="title"/>
          </p:nvPr>
        </p:nvSpPr>
        <p:spPr>
          <a:xfrm>
            <a:off x="274638" y="2125677"/>
            <a:ext cx="10056812" cy="1181862"/>
          </a:xfrm>
        </p:spPr>
        <p:txBody>
          <a:bodyPr/>
          <a:lstStyle/>
          <a:p>
            <a:r>
              <a:rPr lang="en-US"/>
              <a:t>Demo</a:t>
            </a:r>
          </a:p>
        </p:txBody>
      </p:sp>
      <p:sp>
        <p:nvSpPr>
          <p:cNvPr id="4" name="Text Placeholder 3">
            <a:extLst>
              <a:ext uri="{FF2B5EF4-FFF2-40B4-BE49-F238E27FC236}">
                <a16:creationId xmlns:a16="http://schemas.microsoft.com/office/drawing/2014/main" id="{5A4F57AD-A873-407A-B86D-54D12960021D}"/>
              </a:ext>
            </a:extLst>
          </p:cNvPr>
          <p:cNvSpPr>
            <a:spLocks noGrp="1"/>
          </p:cNvSpPr>
          <p:nvPr>
            <p:ph type="body" sz="quarter" idx="12"/>
          </p:nvPr>
        </p:nvSpPr>
        <p:spPr/>
        <p:txBody>
          <a:bodyPr/>
          <a:lstStyle/>
          <a:p>
            <a:r>
              <a:rPr lang="en-US"/>
              <a:t>Amanda Silver</a:t>
            </a:r>
          </a:p>
          <a:p>
            <a:r>
              <a:rPr lang="en-US"/>
              <a:t>Scott Hanselman</a:t>
            </a:r>
          </a:p>
        </p:txBody>
      </p:sp>
    </p:spTree>
    <p:extLst>
      <p:ext uri="{BB962C8B-B14F-4D97-AF65-F5344CB8AC3E}">
        <p14:creationId xmlns:p14="http://schemas.microsoft.com/office/powerpoint/2010/main" val="278991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CB604B1-3730-814B-8C59-240EC7CF3E89}"/>
              </a:ext>
            </a:extLst>
          </p:cNvPr>
          <p:cNvSpPr/>
          <p:nvPr/>
        </p:nvSpPr>
        <p:spPr>
          <a:xfrm>
            <a:off x="5235222" y="3756264"/>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REPL</a:t>
            </a:r>
          </a:p>
        </p:txBody>
      </p:sp>
      <p:sp>
        <p:nvSpPr>
          <p:cNvPr id="8" name="Browser_2" title="Icon of a browser window with a home symbol inside">
            <a:extLst>
              <a:ext uri="{FF2B5EF4-FFF2-40B4-BE49-F238E27FC236}">
                <a16:creationId xmlns:a16="http://schemas.microsoft.com/office/drawing/2014/main" id="{91DD7D51-5228-48B2-B970-70422C0D48FD}"/>
              </a:ext>
            </a:extLst>
          </p:cNvPr>
          <p:cNvSpPr>
            <a:spLocks noChangeAspect="1" noEditPoints="1"/>
          </p:cNvSpPr>
          <p:nvPr/>
        </p:nvSpPr>
        <p:spPr bwMode="auto">
          <a:xfrm>
            <a:off x="2313140" y="2846036"/>
            <a:ext cx="965625" cy="820945"/>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3" name="arrow_11" title="Icon of a circle made of two curved arrows">
            <a:extLst>
              <a:ext uri="{FF2B5EF4-FFF2-40B4-BE49-F238E27FC236}">
                <a16:creationId xmlns:a16="http://schemas.microsoft.com/office/drawing/2014/main" id="{52ECBAC9-C712-4A22-949B-17D37A328602}"/>
              </a:ext>
            </a:extLst>
          </p:cNvPr>
          <p:cNvSpPr>
            <a:spLocks noChangeAspect="1" noEditPoints="1"/>
          </p:cNvSpPr>
          <p:nvPr/>
        </p:nvSpPr>
        <p:spPr bwMode="auto">
          <a:xfrm>
            <a:off x="6125357" y="2846036"/>
            <a:ext cx="785861" cy="820945"/>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5" name="monitor_3" title="Icon of a monitor with a checkmark on the lower right corner">
            <a:extLst>
              <a:ext uri="{FF2B5EF4-FFF2-40B4-BE49-F238E27FC236}">
                <a16:creationId xmlns:a16="http://schemas.microsoft.com/office/drawing/2014/main" id="{C4A90547-65AA-490F-9E1D-008DA4966831}"/>
              </a:ext>
            </a:extLst>
          </p:cNvPr>
          <p:cNvSpPr>
            <a:spLocks noChangeAspect="1" noEditPoints="1"/>
          </p:cNvSpPr>
          <p:nvPr/>
        </p:nvSpPr>
        <p:spPr bwMode="auto">
          <a:xfrm>
            <a:off x="9757811" y="2831128"/>
            <a:ext cx="1060824" cy="85076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 name="Freeform: Shape 1">
            <a:extLst>
              <a:ext uri="{FF2B5EF4-FFF2-40B4-BE49-F238E27FC236}">
                <a16:creationId xmlns:a16="http://schemas.microsoft.com/office/drawing/2014/main" id="{83A1168B-E024-4AD0-ABEB-0D9DA817C1A4}"/>
              </a:ext>
            </a:extLst>
          </p:cNvPr>
          <p:cNvSpPr/>
          <p:nvPr/>
        </p:nvSpPr>
        <p:spPr bwMode="auto">
          <a:xfrm>
            <a:off x="3513341" y="3256508"/>
            <a:ext cx="2377440" cy="0"/>
          </a:xfrm>
          <a:custGeom>
            <a:avLst/>
            <a:gdLst>
              <a:gd name="connsiteX0" fmla="*/ 0 w 2590800"/>
              <a:gd name="connsiteY0" fmla="*/ 0 h 0"/>
              <a:gd name="connsiteX1" fmla="*/ 2590800 w 2590800"/>
              <a:gd name="connsiteY1" fmla="*/ 0 h 0"/>
            </a:gdLst>
            <a:ahLst/>
            <a:cxnLst>
              <a:cxn ang="0">
                <a:pos x="connsiteX0" y="connsiteY0"/>
              </a:cxn>
              <a:cxn ang="0">
                <a:pos x="connsiteX1" y="connsiteY1"/>
              </a:cxn>
            </a:cxnLst>
            <a:rect l="l" t="t" r="r" b="b"/>
            <a:pathLst>
              <a:path w="2590800">
                <a:moveTo>
                  <a:pt x="0" y="0"/>
                </a:moveTo>
                <a:lnTo>
                  <a:pt x="25908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 name="Freeform: Shape 15">
            <a:extLst>
              <a:ext uri="{FF2B5EF4-FFF2-40B4-BE49-F238E27FC236}">
                <a16:creationId xmlns:a16="http://schemas.microsoft.com/office/drawing/2014/main" id="{B9BC6E96-1B9A-43E3-954B-985912FD925C}"/>
              </a:ext>
            </a:extLst>
          </p:cNvPr>
          <p:cNvSpPr/>
          <p:nvPr/>
        </p:nvSpPr>
        <p:spPr bwMode="auto">
          <a:xfrm>
            <a:off x="7145794" y="3256508"/>
            <a:ext cx="2377440" cy="0"/>
          </a:xfrm>
          <a:custGeom>
            <a:avLst/>
            <a:gdLst>
              <a:gd name="connsiteX0" fmla="*/ 0 w 2590800"/>
              <a:gd name="connsiteY0" fmla="*/ 0 h 0"/>
              <a:gd name="connsiteX1" fmla="*/ 2590800 w 2590800"/>
              <a:gd name="connsiteY1" fmla="*/ 0 h 0"/>
            </a:gdLst>
            <a:ahLst/>
            <a:cxnLst>
              <a:cxn ang="0">
                <a:pos x="connsiteX0" y="connsiteY0"/>
              </a:cxn>
              <a:cxn ang="0">
                <a:pos x="connsiteX1" y="connsiteY1"/>
              </a:cxn>
            </a:cxnLst>
            <a:rect l="l" t="t" r="r" b="b"/>
            <a:pathLst>
              <a:path w="2590800">
                <a:moveTo>
                  <a:pt x="0" y="0"/>
                </a:moveTo>
                <a:lnTo>
                  <a:pt x="25908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7" name="Freeform: Shape 16">
            <a:extLst>
              <a:ext uri="{FF2B5EF4-FFF2-40B4-BE49-F238E27FC236}">
                <a16:creationId xmlns:a16="http://schemas.microsoft.com/office/drawing/2014/main" id="{6C96051F-1345-408E-ABB6-D5C10FFE3AFA}"/>
              </a:ext>
            </a:extLst>
          </p:cNvPr>
          <p:cNvSpPr/>
          <p:nvPr/>
        </p:nvSpPr>
        <p:spPr bwMode="auto">
          <a:xfrm>
            <a:off x="1036841" y="3256508"/>
            <a:ext cx="1097280" cy="0"/>
          </a:xfrm>
          <a:custGeom>
            <a:avLst/>
            <a:gdLst>
              <a:gd name="connsiteX0" fmla="*/ 0 w 2590800"/>
              <a:gd name="connsiteY0" fmla="*/ 0 h 0"/>
              <a:gd name="connsiteX1" fmla="*/ 2590800 w 2590800"/>
              <a:gd name="connsiteY1" fmla="*/ 0 h 0"/>
            </a:gdLst>
            <a:ahLst/>
            <a:cxnLst>
              <a:cxn ang="0">
                <a:pos x="connsiteX0" y="connsiteY0"/>
              </a:cxn>
              <a:cxn ang="0">
                <a:pos x="connsiteX1" y="connsiteY1"/>
              </a:cxn>
            </a:cxnLst>
            <a:rect l="l" t="t" r="r" b="b"/>
            <a:pathLst>
              <a:path w="2590800">
                <a:moveTo>
                  <a:pt x="0" y="0"/>
                </a:moveTo>
                <a:lnTo>
                  <a:pt x="25908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Rounded Rectangle 4">
            <a:extLst>
              <a:ext uri="{FF2B5EF4-FFF2-40B4-BE49-F238E27FC236}">
                <a16:creationId xmlns:a16="http://schemas.microsoft.com/office/drawing/2014/main" id="{B9E39413-EFD3-4B26-93C4-045A5FDBA756}"/>
              </a:ext>
            </a:extLst>
          </p:cNvPr>
          <p:cNvSpPr/>
          <p:nvPr/>
        </p:nvSpPr>
        <p:spPr>
          <a:xfrm>
            <a:off x="1512888" y="3750456"/>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WEB FRONTEND</a:t>
            </a:r>
          </a:p>
        </p:txBody>
      </p:sp>
      <p:sp>
        <p:nvSpPr>
          <p:cNvPr id="19" name="Rounded Rectangle 6">
            <a:extLst>
              <a:ext uri="{FF2B5EF4-FFF2-40B4-BE49-F238E27FC236}">
                <a16:creationId xmlns:a16="http://schemas.microsoft.com/office/drawing/2014/main" id="{011FC02A-EAA8-4340-8D91-A3D40F8219F4}"/>
              </a:ext>
            </a:extLst>
          </p:cNvPr>
          <p:cNvSpPr/>
          <p:nvPr/>
        </p:nvSpPr>
        <p:spPr>
          <a:xfrm>
            <a:off x="9005158" y="3750456"/>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VERIFICATION</a:t>
            </a:r>
          </a:p>
        </p:txBody>
      </p:sp>
    </p:spTree>
    <p:extLst>
      <p:ext uri="{BB962C8B-B14F-4D97-AF65-F5344CB8AC3E}">
        <p14:creationId xmlns:p14="http://schemas.microsoft.com/office/powerpoint/2010/main" val="160153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503735BF-4900-CC41-9575-358F60E58CE2}"/>
              </a:ext>
            </a:extLst>
          </p:cNvPr>
          <p:cNvSpPr/>
          <p:nvPr/>
        </p:nvSpPr>
        <p:spPr>
          <a:xfrm>
            <a:off x="1512888" y="3750456"/>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WEB FRONTEND</a:t>
            </a:r>
          </a:p>
        </p:txBody>
      </p:sp>
      <p:sp>
        <p:nvSpPr>
          <p:cNvPr id="7" name="Rounded Rectangle 6">
            <a:extLst>
              <a:ext uri="{FF2B5EF4-FFF2-40B4-BE49-F238E27FC236}">
                <a16:creationId xmlns:a16="http://schemas.microsoft.com/office/drawing/2014/main" id="{A924C4FF-CA06-E94E-B5A0-229056952A5A}"/>
              </a:ext>
            </a:extLst>
          </p:cNvPr>
          <p:cNvSpPr/>
          <p:nvPr/>
        </p:nvSpPr>
        <p:spPr>
          <a:xfrm>
            <a:off x="9005158" y="3750456"/>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VERIFICATION</a:t>
            </a:r>
          </a:p>
        </p:txBody>
      </p:sp>
      <p:sp>
        <p:nvSpPr>
          <p:cNvPr id="8" name="Browser_2" title="Icon of a browser window with a home symbol inside">
            <a:extLst>
              <a:ext uri="{FF2B5EF4-FFF2-40B4-BE49-F238E27FC236}">
                <a16:creationId xmlns:a16="http://schemas.microsoft.com/office/drawing/2014/main" id="{91DD7D51-5228-48B2-B970-70422C0D48FD}"/>
              </a:ext>
            </a:extLst>
          </p:cNvPr>
          <p:cNvSpPr>
            <a:spLocks noChangeAspect="1" noEditPoints="1"/>
          </p:cNvSpPr>
          <p:nvPr/>
        </p:nvSpPr>
        <p:spPr bwMode="auto">
          <a:xfrm>
            <a:off x="2313140" y="2846034"/>
            <a:ext cx="965625" cy="820945"/>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 name="Rounded Rectangle 5">
            <a:extLst>
              <a:ext uri="{FF2B5EF4-FFF2-40B4-BE49-F238E27FC236}">
                <a16:creationId xmlns:a16="http://schemas.microsoft.com/office/drawing/2014/main" id="{DCB604B1-3730-814B-8C59-240EC7CF3E89}"/>
              </a:ext>
            </a:extLst>
          </p:cNvPr>
          <p:cNvSpPr/>
          <p:nvPr/>
        </p:nvSpPr>
        <p:spPr>
          <a:xfrm>
            <a:off x="5216343" y="2855121"/>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REPL</a:t>
            </a:r>
          </a:p>
        </p:txBody>
      </p:sp>
      <p:sp>
        <p:nvSpPr>
          <p:cNvPr id="13" name="arrow_11" title="Icon of a circle made of two curved arrows">
            <a:extLst>
              <a:ext uri="{FF2B5EF4-FFF2-40B4-BE49-F238E27FC236}">
                <a16:creationId xmlns:a16="http://schemas.microsoft.com/office/drawing/2014/main" id="{52ECBAC9-C712-4A22-949B-17D37A328602}"/>
              </a:ext>
            </a:extLst>
          </p:cNvPr>
          <p:cNvSpPr>
            <a:spLocks noChangeAspect="1" noEditPoints="1"/>
          </p:cNvSpPr>
          <p:nvPr/>
        </p:nvSpPr>
        <p:spPr bwMode="auto">
          <a:xfrm>
            <a:off x="6191838" y="2096777"/>
            <a:ext cx="615142" cy="642604"/>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5" name="monitor_3" title="Icon of a monitor with a checkmark on the lower right corner">
            <a:extLst>
              <a:ext uri="{FF2B5EF4-FFF2-40B4-BE49-F238E27FC236}">
                <a16:creationId xmlns:a16="http://schemas.microsoft.com/office/drawing/2014/main" id="{C4A90547-65AA-490F-9E1D-008DA4966831}"/>
              </a:ext>
            </a:extLst>
          </p:cNvPr>
          <p:cNvSpPr>
            <a:spLocks noChangeAspect="1" noEditPoints="1"/>
          </p:cNvSpPr>
          <p:nvPr/>
        </p:nvSpPr>
        <p:spPr bwMode="auto">
          <a:xfrm>
            <a:off x="9757811" y="2831126"/>
            <a:ext cx="1060824" cy="85076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7" name="Freeform: Shape 16">
            <a:extLst>
              <a:ext uri="{FF2B5EF4-FFF2-40B4-BE49-F238E27FC236}">
                <a16:creationId xmlns:a16="http://schemas.microsoft.com/office/drawing/2014/main" id="{6C96051F-1345-408E-ABB6-D5C10FFE3AFA}"/>
              </a:ext>
            </a:extLst>
          </p:cNvPr>
          <p:cNvSpPr/>
          <p:nvPr/>
        </p:nvSpPr>
        <p:spPr bwMode="auto">
          <a:xfrm>
            <a:off x="1036841" y="3087282"/>
            <a:ext cx="1097280" cy="0"/>
          </a:xfrm>
          <a:custGeom>
            <a:avLst/>
            <a:gdLst>
              <a:gd name="connsiteX0" fmla="*/ 0 w 2590800"/>
              <a:gd name="connsiteY0" fmla="*/ 0 h 0"/>
              <a:gd name="connsiteX1" fmla="*/ 2590800 w 2590800"/>
              <a:gd name="connsiteY1" fmla="*/ 0 h 0"/>
            </a:gdLst>
            <a:ahLst/>
            <a:cxnLst>
              <a:cxn ang="0">
                <a:pos x="connsiteX0" y="connsiteY0"/>
              </a:cxn>
              <a:cxn ang="0">
                <a:pos x="connsiteX1" y="connsiteY1"/>
              </a:cxn>
            </a:cxnLst>
            <a:rect l="l" t="t" r="r" b="b"/>
            <a:pathLst>
              <a:path w="2590800">
                <a:moveTo>
                  <a:pt x="0" y="0"/>
                </a:moveTo>
                <a:lnTo>
                  <a:pt x="25908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 name="Rounded Rectangle 5">
            <a:extLst>
              <a:ext uri="{FF2B5EF4-FFF2-40B4-BE49-F238E27FC236}">
                <a16:creationId xmlns:a16="http://schemas.microsoft.com/office/drawing/2014/main" id="{40DFC6AD-E9EA-42E1-9E38-D1D707C18D7D}"/>
              </a:ext>
            </a:extLst>
          </p:cNvPr>
          <p:cNvSpPr/>
          <p:nvPr/>
        </p:nvSpPr>
        <p:spPr>
          <a:xfrm>
            <a:off x="5216343" y="4563478"/>
            <a:ext cx="2566130" cy="601515"/>
          </a:xfrm>
          <a:prstGeom prst="rect">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panose="020B0502040204020203" pitchFamily="34" charset="0"/>
                <a:ea typeface="+mn-ea"/>
                <a:cs typeface="Segoe UI" panose="020B0502040204020203" pitchFamily="34" charset="0"/>
              </a:rPr>
              <a:t>REPL</a:t>
            </a:r>
          </a:p>
          <a:p>
            <a:pPr marL="0" marR="0" lvl="0" indent="0" algn="ctr" defTabSz="932742" rtl="0" eaLnBrk="1" fontAlgn="auto" latinLnBrk="0" hangingPunct="1">
              <a:lnSpc>
                <a:spcPct val="90000"/>
              </a:lnSpc>
              <a:spcBef>
                <a:spcPts val="600"/>
              </a:spcBef>
              <a:spcAft>
                <a:spcPts val="0"/>
              </a:spcAft>
              <a:buClrTx/>
              <a:buSzTx/>
              <a:buFontTx/>
              <a:buNone/>
              <a:tabLst/>
              <a:defRPr/>
            </a:pPr>
            <a:r>
              <a:rPr kumimoji="0" lang="en-US" sz="1200" b="1" i="0" u="none" strike="noStrike" kern="1200" cap="none" spc="30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rPr>
              <a:t>SCOTT’S VERSION</a:t>
            </a:r>
            <a:endParaRPr kumimoji="0" lang="en-US" sz="1600" b="1" i="0" u="none" strike="noStrike" kern="1200" cap="none" spc="30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endParaRPr>
          </a:p>
        </p:txBody>
      </p:sp>
      <p:sp>
        <p:nvSpPr>
          <p:cNvPr id="12" name="arrow_11" title="Icon of a circle made of two curved arrows">
            <a:extLst>
              <a:ext uri="{FF2B5EF4-FFF2-40B4-BE49-F238E27FC236}">
                <a16:creationId xmlns:a16="http://schemas.microsoft.com/office/drawing/2014/main" id="{F38B6936-4727-45BC-937E-FD0D011EBDB2}"/>
              </a:ext>
            </a:extLst>
          </p:cNvPr>
          <p:cNvSpPr>
            <a:spLocks noChangeAspect="1" noEditPoints="1"/>
          </p:cNvSpPr>
          <p:nvPr/>
        </p:nvSpPr>
        <p:spPr bwMode="auto">
          <a:xfrm>
            <a:off x="6191838" y="3681309"/>
            <a:ext cx="615142" cy="642604"/>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222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B219B583-FD87-477D-9D0B-478AD5274BF5}"/>
              </a:ext>
            </a:extLst>
          </p:cNvPr>
          <p:cNvSpPr/>
          <p:nvPr/>
        </p:nvSpPr>
        <p:spPr bwMode="auto">
          <a:xfrm>
            <a:off x="3438525" y="2511164"/>
            <a:ext cx="2438400" cy="737305"/>
          </a:xfrm>
          <a:custGeom>
            <a:avLst/>
            <a:gdLst>
              <a:gd name="connsiteX0" fmla="*/ 0 w 2438400"/>
              <a:gd name="connsiteY0" fmla="*/ 1114425 h 1114425"/>
              <a:gd name="connsiteX1" fmla="*/ 2438400 w 2438400"/>
              <a:gd name="connsiteY1" fmla="*/ 0 h 1114425"/>
            </a:gdLst>
            <a:ahLst/>
            <a:cxnLst>
              <a:cxn ang="0">
                <a:pos x="connsiteX0" y="connsiteY0"/>
              </a:cxn>
              <a:cxn ang="0">
                <a:pos x="connsiteX1" y="connsiteY1"/>
              </a:cxn>
            </a:cxnLst>
            <a:rect l="l" t="t" r="r" b="b"/>
            <a:pathLst>
              <a:path w="2438400" h="1114425">
                <a:moveTo>
                  <a:pt x="0" y="1114425"/>
                </a:moveTo>
                <a:lnTo>
                  <a:pt x="24384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57150">
                <a:solidFill>
                  <a:srgbClr val="505050"/>
                </a:solid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Freeform: Shape 17">
            <a:extLst>
              <a:ext uri="{FF2B5EF4-FFF2-40B4-BE49-F238E27FC236}">
                <a16:creationId xmlns:a16="http://schemas.microsoft.com/office/drawing/2014/main" id="{22D9C68B-F9C6-4B94-8ECF-E0BBB555BF00}"/>
              </a:ext>
            </a:extLst>
          </p:cNvPr>
          <p:cNvSpPr/>
          <p:nvPr/>
        </p:nvSpPr>
        <p:spPr bwMode="auto">
          <a:xfrm flipV="1">
            <a:off x="3438525" y="3276052"/>
            <a:ext cx="2438400" cy="737305"/>
          </a:xfrm>
          <a:custGeom>
            <a:avLst/>
            <a:gdLst>
              <a:gd name="connsiteX0" fmla="*/ 0 w 2438400"/>
              <a:gd name="connsiteY0" fmla="*/ 1114425 h 1114425"/>
              <a:gd name="connsiteX1" fmla="*/ 2438400 w 2438400"/>
              <a:gd name="connsiteY1" fmla="*/ 0 h 1114425"/>
            </a:gdLst>
            <a:ahLst/>
            <a:cxnLst>
              <a:cxn ang="0">
                <a:pos x="connsiteX0" y="connsiteY0"/>
              </a:cxn>
              <a:cxn ang="0">
                <a:pos x="connsiteX1" y="connsiteY1"/>
              </a:cxn>
            </a:cxnLst>
            <a:rect l="l" t="t" r="r" b="b"/>
            <a:pathLst>
              <a:path w="2438400" h="1114425">
                <a:moveTo>
                  <a:pt x="0" y="1114425"/>
                </a:moveTo>
                <a:lnTo>
                  <a:pt x="2438400" y="0"/>
                </a:lnTo>
              </a:path>
            </a:pathLst>
          </a:custGeom>
          <a:noFill/>
          <a:ln w="38100" cap="rnd">
            <a:solidFill>
              <a:schemeClr val="accent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57150">
                <a:solidFill>
                  <a:srgbClr val="505050"/>
                </a:solid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0" name="Freeform: Shape 19">
            <a:extLst>
              <a:ext uri="{FF2B5EF4-FFF2-40B4-BE49-F238E27FC236}">
                <a16:creationId xmlns:a16="http://schemas.microsoft.com/office/drawing/2014/main" id="{5209420B-D0EC-45D4-8948-2AAFDDE9ED55}"/>
              </a:ext>
            </a:extLst>
          </p:cNvPr>
          <p:cNvSpPr/>
          <p:nvPr/>
        </p:nvSpPr>
        <p:spPr bwMode="auto">
          <a:xfrm flipV="1">
            <a:off x="7105875" y="2511164"/>
            <a:ext cx="2438400" cy="629386"/>
          </a:xfrm>
          <a:custGeom>
            <a:avLst/>
            <a:gdLst>
              <a:gd name="connsiteX0" fmla="*/ 0 w 2438400"/>
              <a:gd name="connsiteY0" fmla="*/ 1114425 h 1114425"/>
              <a:gd name="connsiteX1" fmla="*/ 2438400 w 2438400"/>
              <a:gd name="connsiteY1" fmla="*/ 0 h 1114425"/>
            </a:gdLst>
            <a:ahLst/>
            <a:cxnLst>
              <a:cxn ang="0">
                <a:pos x="connsiteX0" y="connsiteY0"/>
              </a:cxn>
              <a:cxn ang="0">
                <a:pos x="connsiteX1" y="connsiteY1"/>
              </a:cxn>
            </a:cxnLst>
            <a:rect l="l" t="t" r="r" b="b"/>
            <a:pathLst>
              <a:path w="2438400" h="1114425">
                <a:moveTo>
                  <a:pt x="0" y="1114425"/>
                </a:moveTo>
                <a:lnTo>
                  <a:pt x="2438400" y="0"/>
                </a:lnTo>
              </a:path>
            </a:pathLst>
          </a:custGeom>
          <a:noFill/>
          <a:ln w="38100" cap="rnd">
            <a:solidFill>
              <a:schemeClr val="tx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57150">
                <a:solidFill>
                  <a:srgbClr val="505050"/>
                </a:solid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F1034D85-1104-46E7-8FEB-901CDF3F1A68}"/>
              </a:ext>
            </a:extLst>
          </p:cNvPr>
          <p:cNvSpPr/>
          <p:nvPr/>
        </p:nvSpPr>
        <p:spPr bwMode="auto">
          <a:xfrm>
            <a:off x="7105875" y="3290945"/>
            <a:ext cx="2438400" cy="722412"/>
          </a:xfrm>
          <a:custGeom>
            <a:avLst/>
            <a:gdLst>
              <a:gd name="connsiteX0" fmla="*/ 0 w 2438400"/>
              <a:gd name="connsiteY0" fmla="*/ 1114425 h 1114425"/>
              <a:gd name="connsiteX1" fmla="*/ 2438400 w 2438400"/>
              <a:gd name="connsiteY1" fmla="*/ 0 h 1114425"/>
            </a:gdLst>
            <a:ahLst/>
            <a:cxnLst>
              <a:cxn ang="0">
                <a:pos x="connsiteX0" y="connsiteY0"/>
              </a:cxn>
              <a:cxn ang="0">
                <a:pos x="connsiteX1" y="connsiteY1"/>
              </a:cxn>
            </a:cxnLst>
            <a:rect l="l" t="t" r="r" b="b"/>
            <a:pathLst>
              <a:path w="2438400" h="1114425">
                <a:moveTo>
                  <a:pt x="0" y="1114425"/>
                </a:moveTo>
                <a:lnTo>
                  <a:pt x="2438400" y="0"/>
                </a:lnTo>
              </a:path>
            </a:pathLst>
          </a:custGeom>
          <a:noFill/>
          <a:ln w="38100" cap="rnd">
            <a:solidFill>
              <a:schemeClr val="accent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57150">
                <a:solidFill>
                  <a:srgbClr val="505050"/>
                </a:solid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73CD7A43-F8FA-4B48-A041-B23F48652DA4}"/>
              </a:ext>
            </a:extLst>
          </p:cNvPr>
          <p:cNvSpPr/>
          <p:nvPr/>
        </p:nvSpPr>
        <p:spPr bwMode="auto">
          <a:xfrm>
            <a:off x="1036841" y="3454175"/>
            <a:ext cx="1097280" cy="0"/>
          </a:xfrm>
          <a:custGeom>
            <a:avLst/>
            <a:gdLst>
              <a:gd name="connsiteX0" fmla="*/ 0 w 2590800"/>
              <a:gd name="connsiteY0" fmla="*/ 0 h 0"/>
              <a:gd name="connsiteX1" fmla="*/ 2590800 w 2590800"/>
              <a:gd name="connsiteY1" fmla="*/ 0 h 0"/>
            </a:gdLst>
            <a:ahLst/>
            <a:cxnLst>
              <a:cxn ang="0">
                <a:pos x="connsiteX0" y="connsiteY0"/>
              </a:cxn>
              <a:cxn ang="0">
                <a:pos x="connsiteX1" y="connsiteY1"/>
              </a:cxn>
            </a:cxnLst>
            <a:rect l="l" t="t" r="r" b="b"/>
            <a:pathLst>
              <a:path w="2590800">
                <a:moveTo>
                  <a:pt x="0" y="0"/>
                </a:moveTo>
                <a:lnTo>
                  <a:pt x="2590800" y="0"/>
                </a:lnTo>
              </a:path>
            </a:pathLst>
          </a:custGeom>
          <a:noFill/>
          <a:ln w="38100" cap="rnd">
            <a:solidFill>
              <a:schemeClr val="accent2"/>
            </a:solidFill>
            <a:prstDash val="sysDot"/>
            <a:round/>
            <a:headEnd/>
            <a:tailEnd type="arrow" w="lg"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9C36B177-B3FE-453F-9171-55133AD33451}"/>
              </a:ext>
            </a:extLst>
          </p:cNvPr>
          <p:cNvSpPr/>
          <p:nvPr/>
        </p:nvSpPr>
        <p:spPr>
          <a:xfrm>
            <a:off x="868863" y="3518674"/>
            <a:ext cx="1164803" cy="286232"/>
          </a:xfrm>
          <a:prstGeom prst="rect">
            <a:avLst/>
          </a:prstGeom>
        </p:spPr>
        <p:txBody>
          <a:bodyPr wrap="square">
            <a:spAutoFit/>
          </a:bodyPr>
          <a:lstStyle/>
          <a:p>
            <a:pPr marL="0" marR="0" lvl="0" indent="0" algn="ctr" defTabSz="932742"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30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rPr>
              <a:t>SCOTT</a:t>
            </a:r>
            <a:endParaRPr kumimoji="0" lang="en-US" sz="1800" b="1" i="0" u="none" strike="noStrike" kern="1200" cap="none" spc="300" normalizeH="0" baseline="0" noProof="0" dirty="0">
              <a:ln>
                <a:noFill/>
              </a:ln>
              <a:solidFill>
                <a:srgbClr val="5C2D91"/>
              </a:solidFill>
              <a:effectLst/>
              <a:uLnTx/>
              <a:uFillTx/>
              <a:latin typeface="Segoe UI" panose="020B0502040204020203" pitchFamily="34" charset="0"/>
              <a:ea typeface="+mn-ea"/>
              <a:cs typeface="Segoe UI" panose="020B0502040204020203" pitchFamily="34" charset="0"/>
            </a:endParaRPr>
          </a:p>
        </p:txBody>
      </p:sp>
      <p:sp>
        <p:nvSpPr>
          <p:cNvPr id="25" name="Rectangle 24">
            <a:extLst>
              <a:ext uri="{FF2B5EF4-FFF2-40B4-BE49-F238E27FC236}">
                <a16:creationId xmlns:a16="http://schemas.microsoft.com/office/drawing/2014/main" id="{8BD7600F-456B-4E14-AABC-EE86FAE5F4EF}"/>
              </a:ext>
            </a:extLst>
          </p:cNvPr>
          <p:cNvSpPr/>
          <p:nvPr/>
        </p:nvSpPr>
        <p:spPr>
          <a:xfrm>
            <a:off x="884575" y="2774077"/>
            <a:ext cx="1230134" cy="286232"/>
          </a:xfrm>
          <a:prstGeom prst="rect">
            <a:avLst/>
          </a:prstGeom>
        </p:spPr>
        <p:txBody>
          <a:bodyPr wrap="square">
            <a:spAutoFit/>
          </a:bodyPr>
          <a:lstStyle/>
          <a:p>
            <a:pPr marL="0" marR="0" lvl="0" indent="0" algn="ctr" defTabSz="932742"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30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AMANDA</a:t>
            </a:r>
            <a:endParaRPr kumimoji="0" lang="en-US" sz="1800" b="1" i="0" u="none" strike="noStrike" kern="1200" cap="none" spc="30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2677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P spid="18" grpId="0" animBg="1"/>
      <p:bldP spid="20" grpId="0" animBg="1"/>
      <p:bldP spid="21" grpId="0" animBg="1"/>
      <p:bldP spid="22" grpId="0" animBg="1"/>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83" y="-29769"/>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74639" y="69895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a:gradFill>
                  <a:gsLst>
                    <a:gs pos="1250">
                      <a:schemeClr val="bg1"/>
                    </a:gs>
                    <a:gs pos="100000">
                      <a:schemeClr val="bg1"/>
                    </a:gs>
                  </a:gsLst>
                  <a:lin ang="5400000" scaled="0"/>
                </a:gradFill>
                <a:latin typeface="Segoe UI" panose="020B0502040204020203" pitchFamily="34" charset="0"/>
              </a:rPr>
              <a:t>DEMO RECAP</a:t>
            </a:r>
            <a:endParaRPr lang="en-US" sz="1800" b="1" spc="300">
              <a:gradFill>
                <a:gsLst>
                  <a:gs pos="0">
                    <a:schemeClr val="accent2">
                      <a:lumMod val="40000"/>
                      <a:lumOff val="60000"/>
                    </a:schemeClr>
                  </a:gs>
                  <a:gs pos="100000">
                    <a:schemeClr val="accent2">
                      <a:lumMod val="40000"/>
                      <a:lumOff val="60000"/>
                    </a:schemeClr>
                  </a:gs>
                </a:gsLst>
                <a:lin ang="5400000" scaled="0"/>
              </a:gradFill>
              <a:latin typeface="Segoe UI" panose="020B0502040204020203" pitchFamily="34" charset="0"/>
            </a:endParaRPr>
          </a:p>
        </p:txBody>
      </p:sp>
      <p:sp>
        <p:nvSpPr>
          <p:cNvPr id="2" name="Rectangle 1">
            <a:extLst>
              <a:ext uri="{FF2B5EF4-FFF2-40B4-BE49-F238E27FC236}">
                <a16:creationId xmlns:a16="http://schemas.microsoft.com/office/drawing/2014/main" id="{D919A005-C4E4-47AC-9230-4F9A3943F79F}"/>
              </a:ext>
            </a:extLst>
          </p:cNvPr>
          <p:cNvSpPr/>
          <p:nvPr/>
        </p:nvSpPr>
        <p:spPr>
          <a:xfrm>
            <a:off x="274638" y="2125663"/>
            <a:ext cx="9017144" cy="2465290"/>
          </a:xfrm>
          <a:prstGeom prst="rect">
            <a:avLst/>
          </a:prstGeom>
          <a:noFill/>
        </p:spPr>
        <p:txBody>
          <a:bodyPr wrap="square" lIns="182880" tIns="146304" rIns="182880" bIns="146304" rtlCol="0">
            <a:spAutoFit/>
          </a:bodyPr>
          <a:lstStyle/>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Visual Studio Live Share</a:t>
            </a:r>
            <a:br>
              <a:rPr lang="en-US" sz="2800" dirty="0">
                <a:gradFill>
                  <a:gsLst>
                    <a:gs pos="2917">
                      <a:schemeClr val="tx1"/>
                    </a:gs>
                    <a:gs pos="30000">
                      <a:schemeClr val="tx1"/>
                    </a:gs>
                  </a:gsLst>
                  <a:lin ang="5400000" scaled="0"/>
                </a:gradFill>
              </a:rPr>
            </a:br>
            <a:r>
              <a:rPr lang="en-US" sz="2800" u="sng" dirty="0" err="1">
                <a:solidFill>
                  <a:schemeClr val="accent1"/>
                </a:solidFill>
              </a:rPr>
              <a:t>aka.ms</a:t>
            </a:r>
            <a:r>
              <a:rPr lang="en-US" sz="2800" u="sng" dirty="0">
                <a:solidFill>
                  <a:schemeClr val="accent1"/>
                </a:solidFill>
              </a:rPr>
              <a:t>/</a:t>
            </a:r>
            <a:r>
              <a:rPr lang="en-US" sz="2800" u="sng" dirty="0" err="1">
                <a:solidFill>
                  <a:schemeClr val="accent1"/>
                </a:solidFill>
              </a:rPr>
              <a:t>vsliveshare</a:t>
            </a:r>
            <a:br>
              <a:rPr lang="en-US" sz="2800" u="sng" dirty="0">
                <a:solidFill>
                  <a:schemeClr val="accent1"/>
                </a:solidFill>
              </a:rPr>
            </a:br>
            <a:endParaRPr lang="en-US" sz="2800" u="sng" dirty="0">
              <a:solidFill>
                <a:schemeClr val="accent1"/>
              </a:solidFill>
            </a:endParaRPr>
          </a:p>
          <a:p>
            <a:pPr marL="342900" indent="-342900">
              <a:lnSpc>
                <a:spcPct val="90000"/>
              </a:lnSpc>
              <a:spcBef>
                <a:spcPts val="1200"/>
              </a:spcBef>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Visual Studio Connected Environment for AKS</a:t>
            </a:r>
            <a:br>
              <a:rPr lang="en-US" sz="2800" dirty="0">
                <a:gradFill>
                  <a:gsLst>
                    <a:gs pos="2917">
                      <a:schemeClr val="tx1"/>
                    </a:gs>
                    <a:gs pos="30000">
                      <a:schemeClr val="tx1"/>
                    </a:gs>
                  </a:gsLst>
                  <a:lin ang="5400000" scaled="0"/>
                </a:gradFill>
              </a:rPr>
            </a:br>
            <a:r>
              <a:rPr lang="en-US" sz="2800" u="sng" dirty="0" err="1">
                <a:solidFill>
                  <a:schemeClr val="accent1"/>
                </a:solidFill>
              </a:rPr>
              <a:t>aka.ms</a:t>
            </a:r>
            <a:r>
              <a:rPr lang="en-US" sz="2800" u="sng" dirty="0">
                <a:solidFill>
                  <a:schemeClr val="accent1"/>
                </a:solidFill>
              </a:rPr>
              <a:t>/signup-</a:t>
            </a:r>
            <a:r>
              <a:rPr lang="en-US" sz="2800" u="sng" dirty="0" err="1">
                <a:solidFill>
                  <a:schemeClr val="accent1"/>
                </a:solidFill>
              </a:rPr>
              <a:t>vsce</a:t>
            </a:r>
            <a:endParaRPr lang="en-US" sz="2800" u="sng" dirty="0">
              <a:solidFill>
                <a:schemeClr val="accent1"/>
              </a:solidFill>
            </a:endParaRPr>
          </a:p>
        </p:txBody>
      </p:sp>
    </p:spTree>
    <p:extLst>
      <p:ext uri="{BB962C8B-B14F-4D97-AF65-F5344CB8AC3E}">
        <p14:creationId xmlns:p14="http://schemas.microsoft.com/office/powerpoint/2010/main" val="168358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42" presetClass="path" presetSubtype="0" decel="100000" fill="hold" grpId="1" nodeType="withEffect">
                                  <p:stCondLst>
                                    <p:cond delay="0"/>
                                  </p:stCondLst>
                                  <p:childTnLst>
                                    <p:animMotion origin="layout" path="M 0 0.04607 L 0 3.8039E-6 " pathEditMode="relative" rAng="0" ptsTypes="AA">
                                      <p:cBhvr>
                                        <p:cTn id="13" dur="1000" fill="hold"/>
                                        <p:tgtEl>
                                          <p:spTgt spid="24"/>
                                        </p:tgtEl>
                                        <p:attrNameLst>
                                          <p:attrName>ppt_x</p:attrName>
                                          <p:attrName>ppt_y</p:attrName>
                                        </p:attrNameLst>
                                      </p:cBhvr>
                                      <p:rCtr x="0" y="-2315"/>
                                    </p:animMotion>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4" grpId="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A09461A-4422-4FD9-92E6-1D2C623F0F74}"/>
              </a:ext>
            </a:extLst>
          </p:cNvPr>
          <p:cNvSpPr/>
          <p:nvPr/>
        </p:nvSpPr>
        <p:spPr bwMode="auto">
          <a:xfrm>
            <a:off x="265683" y="3506204"/>
            <a:ext cx="11889565" cy="22652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tx1"/>
                  </a:gs>
                  <a:gs pos="100000">
                    <a:schemeClr val="tx1"/>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59024539-9BFC-4AAE-866C-F5525F850FB3}"/>
              </a:ext>
            </a:extLst>
          </p:cNvPr>
          <p:cNvSpPr/>
          <p:nvPr/>
        </p:nvSpPr>
        <p:spPr bwMode="auto">
          <a:xfrm>
            <a:off x="274638" y="5929535"/>
            <a:ext cx="11889565" cy="7731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tx1"/>
                  </a:gs>
                  <a:gs pos="100000">
                    <a:schemeClr val="tx1"/>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77475982"/>
              </p:ext>
            </p:extLst>
          </p:nvPr>
        </p:nvGraphicFramePr>
        <p:xfrm>
          <a:off x="551475" y="6050915"/>
          <a:ext cx="11335890" cy="530352"/>
        </p:xfrm>
        <a:graphic>
          <a:graphicData uri="http://schemas.openxmlformats.org/drawingml/2006/table">
            <a:tbl>
              <a:tblPr firstRow="1" bandRow="1">
                <a:tableStyleId>{5C22544A-7EE6-4342-B048-85BDC9FD1C3A}</a:tableStyleId>
              </a:tblPr>
              <a:tblGrid>
                <a:gridCol w="941832">
                  <a:extLst>
                    <a:ext uri="{9D8B030D-6E8A-4147-A177-3AD203B41FA5}">
                      <a16:colId xmlns:a16="http://schemas.microsoft.com/office/drawing/2014/main" val="20000"/>
                    </a:ext>
                  </a:extLst>
                </a:gridCol>
                <a:gridCol w="1444086">
                  <a:extLst>
                    <a:ext uri="{9D8B030D-6E8A-4147-A177-3AD203B41FA5}">
                      <a16:colId xmlns:a16="http://schemas.microsoft.com/office/drawing/2014/main" val="20001"/>
                    </a:ext>
                  </a:extLst>
                </a:gridCol>
                <a:gridCol w="738088">
                  <a:extLst>
                    <a:ext uri="{9D8B030D-6E8A-4147-A177-3AD203B41FA5}">
                      <a16:colId xmlns:a16="http://schemas.microsoft.com/office/drawing/2014/main" val="20002"/>
                    </a:ext>
                  </a:extLst>
                </a:gridCol>
                <a:gridCol w="941832">
                  <a:extLst>
                    <a:ext uri="{9D8B030D-6E8A-4147-A177-3AD203B41FA5}">
                      <a16:colId xmlns:a16="http://schemas.microsoft.com/office/drawing/2014/main" val="20003"/>
                    </a:ext>
                  </a:extLst>
                </a:gridCol>
                <a:gridCol w="914587">
                  <a:extLst>
                    <a:ext uri="{9D8B030D-6E8A-4147-A177-3AD203B41FA5}">
                      <a16:colId xmlns:a16="http://schemas.microsoft.com/office/drawing/2014/main" val="20004"/>
                    </a:ext>
                  </a:extLst>
                </a:gridCol>
                <a:gridCol w="1636630">
                  <a:extLst>
                    <a:ext uri="{9D8B030D-6E8A-4147-A177-3AD203B41FA5}">
                      <a16:colId xmlns:a16="http://schemas.microsoft.com/office/drawing/2014/main" val="20005"/>
                    </a:ext>
                  </a:extLst>
                </a:gridCol>
                <a:gridCol w="943767">
                  <a:extLst>
                    <a:ext uri="{9D8B030D-6E8A-4147-A177-3AD203B41FA5}">
                      <a16:colId xmlns:a16="http://schemas.microsoft.com/office/drawing/2014/main" val="20006"/>
                    </a:ext>
                  </a:extLst>
                </a:gridCol>
                <a:gridCol w="943767">
                  <a:extLst>
                    <a:ext uri="{9D8B030D-6E8A-4147-A177-3AD203B41FA5}">
                      <a16:colId xmlns:a16="http://schemas.microsoft.com/office/drawing/2014/main" val="20007"/>
                    </a:ext>
                  </a:extLst>
                </a:gridCol>
                <a:gridCol w="943767">
                  <a:extLst>
                    <a:ext uri="{9D8B030D-6E8A-4147-A177-3AD203B41FA5}">
                      <a16:colId xmlns:a16="http://schemas.microsoft.com/office/drawing/2014/main" val="20008"/>
                    </a:ext>
                  </a:extLst>
                </a:gridCol>
                <a:gridCol w="943767">
                  <a:extLst>
                    <a:ext uri="{9D8B030D-6E8A-4147-A177-3AD203B41FA5}">
                      <a16:colId xmlns:a16="http://schemas.microsoft.com/office/drawing/2014/main" val="20009"/>
                    </a:ext>
                  </a:extLst>
                </a:gridCol>
                <a:gridCol w="943767">
                  <a:extLst>
                    <a:ext uri="{9D8B030D-6E8A-4147-A177-3AD203B41FA5}">
                      <a16:colId xmlns:a16="http://schemas.microsoft.com/office/drawing/2014/main" val="20010"/>
                    </a:ext>
                  </a:extLst>
                </a:gridCol>
              </a:tblGrid>
              <a:tr h="370840">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Clojure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dirty="0" err="1">
                          <a:gradFill>
                            <a:gsLst>
                              <a:gs pos="0">
                                <a:schemeClr val="tx1"/>
                              </a:gs>
                              <a:gs pos="100000">
                                <a:schemeClr val="tx1"/>
                              </a:gs>
                            </a:gsLst>
                            <a:lin ang="5400000" scaled="0"/>
                          </a:gradFill>
                          <a:latin typeface="+mn-lt"/>
                          <a:ea typeface="Segoe UI Light" charset="0"/>
                          <a:cs typeface="Segoe UI Light" charset="0"/>
                        </a:rPr>
                        <a:t>CoffeeScript</a:t>
                      </a:r>
                      <a:endParaRPr lang="en-US" sz="1600" b="0" i="0" dirty="0">
                        <a:gradFill>
                          <a:gsLst>
                            <a:gs pos="0">
                              <a:schemeClr val="tx1"/>
                            </a:gs>
                            <a:gs pos="100000">
                              <a:schemeClr val="tx1"/>
                            </a:gs>
                          </a:gsLst>
                          <a:lin ang="5400000" scaled="0"/>
                        </a:gradFill>
                        <a:latin typeface="+mn-lt"/>
                        <a:ea typeface="Segoe UI Light" charset="0"/>
                        <a:cs typeface="Segoe UI Light"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Go</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Groovy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dirty="0">
                          <a:gradFill>
                            <a:gsLst>
                              <a:gs pos="0">
                                <a:schemeClr val="tx1"/>
                              </a:gs>
                              <a:gs pos="100000">
                                <a:schemeClr val="tx1"/>
                              </a:gs>
                            </a:gsLst>
                            <a:lin ang="5400000" scaled="0"/>
                          </a:gradFill>
                          <a:latin typeface="+mn-lt"/>
                          <a:ea typeface="Segoe UI Light" charset="0"/>
                          <a:cs typeface="Segoe UI Light" charset="0"/>
                        </a:rPr>
                        <a:t>React</a:t>
                      </a:r>
                    </a:p>
                    <a:p>
                      <a:pPr algn="ctr">
                        <a:lnSpc>
                          <a:spcPct val="90000"/>
                        </a:lnSpc>
                      </a:pPr>
                      <a:r>
                        <a:rPr lang="en-US" sz="1600" b="0" i="0" dirty="0">
                          <a:gradFill>
                            <a:gsLst>
                              <a:gs pos="0">
                                <a:schemeClr val="tx1"/>
                              </a:gs>
                              <a:gs pos="100000">
                                <a:schemeClr val="tx1"/>
                              </a:gs>
                            </a:gsLst>
                            <a:lin ang="5400000" scaled="0"/>
                          </a:gradFill>
                          <a:latin typeface="+mn-lt"/>
                          <a:ea typeface="Segoe UI Light" charset="0"/>
                          <a:cs typeface="Segoe UI Light" charset="0"/>
                        </a:rPr>
                        <a:t>Native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dirty="0">
                          <a:gradFill>
                            <a:gsLst>
                              <a:gs pos="0">
                                <a:schemeClr val="tx1"/>
                              </a:gs>
                              <a:gs pos="100000">
                                <a:schemeClr val="tx1"/>
                              </a:gs>
                            </a:gsLst>
                            <a:lin ang="5400000" scaled="0"/>
                          </a:gradFill>
                          <a:latin typeface="+mn-lt"/>
                          <a:ea typeface="Segoe UI Light" charset="0"/>
                          <a:cs typeface="Segoe UI Light" charset="0"/>
                        </a:rPr>
                        <a:t>Objective</a:t>
                      </a:r>
                      <a:r>
                        <a:rPr lang="en-US" sz="1600" b="0" i="0" baseline="0" dirty="0">
                          <a:gradFill>
                            <a:gsLst>
                              <a:gs pos="0">
                                <a:schemeClr val="tx1"/>
                              </a:gs>
                              <a:gs pos="100000">
                                <a:schemeClr val="tx1"/>
                              </a:gs>
                            </a:gsLst>
                            <a:lin ang="5400000" scaled="0"/>
                          </a:gradFill>
                          <a:latin typeface="+mn-lt"/>
                          <a:ea typeface="Segoe UI Light" charset="0"/>
                          <a:cs typeface="Segoe UI Light" charset="0"/>
                        </a:rPr>
                        <a:t>-C</a:t>
                      </a:r>
                      <a:endParaRPr lang="en-US" sz="1600" b="0" i="0" dirty="0">
                        <a:gradFill>
                          <a:gsLst>
                            <a:gs pos="0">
                              <a:schemeClr val="tx1"/>
                            </a:gs>
                            <a:gs pos="100000">
                              <a:schemeClr val="tx1"/>
                            </a:gs>
                          </a:gsLst>
                          <a:lin ang="5400000" scaled="0"/>
                        </a:gradFill>
                        <a:latin typeface="+mn-lt"/>
                        <a:ea typeface="Segoe UI Light" charset="0"/>
                        <a:cs typeface="Segoe UI Light"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Perl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PHP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Ruby</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a:gradFill>
                            <a:gsLst>
                              <a:gs pos="0">
                                <a:schemeClr val="tx1"/>
                              </a:gs>
                              <a:gs pos="100000">
                                <a:schemeClr val="tx1"/>
                              </a:gs>
                            </a:gsLst>
                            <a:lin ang="5400000" scaled="0"/>
                          </a:gradFill>
                          <a:latin typeface="+mn-lt"/>
                          <a:ea typeface="Segoe UI Light" charset="0"/>
                          <a:cs typeface="Segoe UI Light" charset="0"/>
                        </a:rPr>
                        <a:t>Rust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90000"/>
                        </a:lnSpc>
                      </a:pPr>
                      <a:r>
                        <a:rPr lang="en-US" sz="1600" b="0" i="0" dirty="0">
                          <a:gradFill>
                            <a:gsLst>
                              <a:gs pos="0">
                                <a:schemeClr val="tx1"/>
                              </a:gs>
                              <a:gs pos="100000">
                                <a:schemeClr val="tx1"/>
                              </a:gs>
                            </a:gsLst>
                            <a:lin ang="5400000" scaled="0"/>
                          </a:gradFill>
                          <a:latin typeface="+mn-lt"/>
                          <a:ea typeface="Segoe UI Light" charset="0"/>
                          <a:cs typeface="Segoe UI Light" charset="0"/>
                        </a:rPr>
                        <a:t>Swift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5" name="Rectangle 24">
            <a:extLst>
              <a:ext uri="{FF2B5EF4-FFF2-40B4-BE49-F238E27FC236}">
                <a16:creationId xmlns:a16="http://schemas.microsoft.com/office/drawing/2014/main" id="{6930DD71-8437-4328-96AD-9E00E286D463}"/>
              </a:ext>
            </a:extLst>
          </p:cNvPr>
          <p:cNvSpPr/>
          <p:nvPr/>
        </p:nvSpPr>
        <p:spPr bwMode="auto">
          <a:xfrm>
            <a:off x="0" y="0"/>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a:extLst>
              <a:ext uri="{FF2B5EF4-FFF2-40B4-BE49-F238E27FC236}">
                <a16:creationId xmlns:a16="http://schemas.microsoft.com/office/drawing/2014/main" id="{D94CA1D8-0B19-405D-B85B-D58FC6C8FE9B}"/>
              </a:ext>
            </a:extLst>
          </p:cNvPr>
          <p:cNvSpPr txBox="1">
            <a:spLocks/>
          </p:cNvSpPr>
          <p:nvPr/>
        </p:nvSpPr>
        <p:spPr>
          <a:xfrm>
            <a:off x="273455" y="677863"/>
            <a:ext cx="11889564" cy="95829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dirty="0">
                <a:gradFill>
                  <a:gsLst>
                    <a:gs pos="1250">
                      <a:schemeClr val="bg1"/>
                    </a:gs>
                    <a:gs pos="100000">
                      <a:schemeClr val="bg1"/>
                    </a:gs>
                  </a:gsLst>
                  <a:lin ang="5400000" scaled="0"/>
                </a:gradFill>
                <a:latin typeface="Segoe UI" panose="020B0502040204020203" pitchFamily="34" charset="0"/>
              </a:rPr>
              <a:t>BEST-IN-CLASS TOOLS FOR ANY DEVELOPER</a:t>
            </a:r>
          </a:p>
        </p:txBody>
      </p:sp>
      <p:sp>
        <p:nvSpPr>
          <p:cNvPr id="27" name="Rectangle 26">
            <a:extLst>
              <a:ext uri="{FF2B5EF4-FFF2-40B4-BE49-F238E27FC236}">
                <a16:creationId xmlns:a16="http://schemas.microsoft.com/office/drawing/2014/main" id="{85644385-2DB7-45D5-A33F-EE74AA8E11D2}"/>
              </a:ext>
            </a:extLst>
          </p:cNvPr>
          <p:cNvSpPr/>
          <p:nvPr/>
        </p:nvSpPr>
        <p:spPr bwMode="auto">
          <a:xfrm>
            <a:off x="265684" y="1812123"/>
            <a:ext cx="11889565" cy="15890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tx1"/>
                  </a:gs>
                  <a:gs pos="100000">
                    <a:schemeClr val="tx1"/>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39484348-2A9E-4E27-8A4B-7E264C64F59A}"/>
              </a:ext>
            </a:extLst>
          </p:cNvPr>
          <p:cNvGrpSpPr/>
          <p:nvPr/>
        </p:nvGrpSpPr>
        <p:grpSpPr>
          <a:xfrm>
            <a:off x="836075" y="1941874"/>
            <a:ext cx="10810045" cy="1465839"/>
            <a:chOff x="836075" y="1941874"/>
            <a:chExt cx="10810045" cy="1465839"/>
          </a:xfrm>
        </p:grpSpPr>
        <p:sp>
          <p:nvSpPr>
            <p:cNvPr id="56" name="Rectangle 55">
              <a:extLst>
                <a:ext uri="{FF2B5EF4-FFF2-40B4-BE49-F238E27FC236}">
                  <a16:creationId xmlns:a16="http://schemas.microsoft.com/office/drawing/2014/main" id="{8B0447B3-3F73-4F8C-BDFE-1FB4824C41CA}"/>
                </a:ext>
              </a:extLst>
            </p:cNvPr>
            <p:cNvSpPr/>
            <p:nvPr/>
          </p:nvSpPr>
          <p:spPr bwMode="auto">
            <a:xfrm>
              <a:off x="5659836" y="2835249"/>
              <a:ext cx="1568242"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000">
                  <a:gradFill>
                    <a:gsLst>
                      <a:gs pos="0">
                        <a:schemeClr val="tx1"/>
                      </a:gs>
                      <a:gs pos="100000">
                        <a:schemeClr val="tx1"/>
                      </a:gs>
                    </a:gsLst>
                    <a:lin ang="5400000" scaled="0"/>
                  </a:gradFill>
                  <a:ea typeface="Segoe UI" pitchFamily="34" charset="0"/>
                  <a:cs typeface="Segoe UI" pitchFamily="34" charset="0"/>
                </a:rPr>
                <a:t>Windows</a:t>
              </a:r>
            </a:p>
          </p:txBody>
        </p:sp>
        <p:sp>
          <p:nvSpPr>
            <p:cNvPr id="57" name="Rectangle 56">
              <a:extLst>
                <a:ext uri="{FF2B5EF4-FFF2-40B4-BE49-F238E27FC236}">
                  <a16:creationId xmlns:a16="http://schemas.microsoft.com/office/drawing/2014/main" id="{D3159C94-E047-4FC0-8A55-6F4B96E4AFD1}"/>
                </a:ext>
              </a:extLst>
            </p:cNvPr>
            <p:cNvSpPr/>
            <p:nvPr/>
          </p:nvSpPr>
          <p:spPr bwMode="auto">
            <a:xfrm>
              <a:off x="836075" y="2833600"/>
              <a:ext cx="1064390"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000" dirty="0">
                  <a:gradFill>
                    <a:gsLst>
                      <a:gs pos="0">
                        <a:schemeClr val="tx1"/>
                      </a:gs>
                      <a:gs pos="100000">
                        <a:schemeClr val="tx1"/>
                      </a:gs>
                    </a:gsLst>
                    <a:lin ang="5400000" scaled="0"/>
                  </a:gradFill>
                  <a:ea typeface="Segoe UI" pitchFamily="34" charset="0"/>
                  <a:cs typeface="Segoe UI" pitchFamily="34" charset="0"/>
                </a:rPr>
                <a:t>Linux</a:t>
              </a:r>
            </a:p>
          </p:txBody>
        </p:sp>
        <p:sp>
          <p:nvSpPr>
            <p:cNvPr id="58" name="Rectangle 57">
              <a:extLst>
                <a:ext uri="{FF2B5EF4-FFF2-40B4-BE49-F238E27FC236}">
                  <a16:creationId xmlns:a16="http://schemas.microsoft.com/office/drawing/2014/main" id="{FC64A11E-8CFF-4F4C-B0D0-490ABA7A9CFF}"/>
                </a:ext>
              </a:extLst>
            </p:cNvPr>
            <p:cNvSpPr/>
            <p:nvPr/>
          </p:nvSpPr>
          <p:spPr bwMode="auto">
            <a:xfrm>
              <a:off x="8286503" y="2829960"/>
              <a:ext cx="913488"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000">
                  <a:gradFill>
                    <a:gsLst>
                      <a:gs pos="0">
                        <a:schemeClr val="tx1"/>
                      </a:gs>
                      <a:gs pos="100000">
                        <a:schemeClr val="tx1"/>
                      </a:gs>
                    </a:gsLst>
                    <a:lin ang="5400000" scaled="0"/>
                  </a:gradFill>
                  <a:ea typeface="Segoe UI" pitchFamily="34" charset="0"/>
                  <a:cs typeface="Segoe UI" pitchFamily="34" charset="0"/>
                </a:rPr>
                <a:t>iOS</a:t>
              </a:r>
            </a:p>
          </p:txBody>
        </p:sp>
        <p:sp>
          <p:nvSpPr>
            <p:cNvPr id="59" name="Rectangle 58">
              <a:extLst>
                <a:ext uri="{FF2B5EF4-FFF2-40B4-BE49-F238E27FC236}">
                  <a16:creationId xmlns:a16="http://schemas.microsoft.com/office/drawing/2014/main" id="{597DF211-4847-4117-97CA-FBD677CED7CD}"/>
                </a:ext>
              </a:extLst>
            </p:cNvPr>
            <p:cNvSpPr/>
            <p:nvPr/>
          </p:nvSpPr>
          <p:spPr bwMode="auto">
            <a:xfrm>
              <a:off x="10280462" y="2829960"/>
              <a:ext cx="1365658"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000">
                  <a:gradFill>
                    <a:gsLst>
                      <a:gs pos="0">
                        <a:schemeClr val="tx1"/>
                      </a:gs>
                      <a:gs pos="100000">
                        <a:schemeClr val="tx1"/>
                      </a:gs>
                    </a:gsLst>
                    <a:lin ang="5400000" scaled="0"/>
                  </a:gradFill>
                  <a:ea typeface="Segoe UI" pitchFamily="34" charset="0"/>
                  <a:cs typeface="Segoe UI" pitchFamily="34" charset="0"/>
                </a:rPr>
                <a:t>Android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40" y="1957280"/>
              <a:ext cx="832234" cy="832234"/>
            </a:xfrm>
            <a:prstGeom prst="rect">
              <a:avLst/>
            </a:prstGeom>
          </p:spPr>
        </p:pic>
        <p:pic>
          <p:nvPicPr>
            <p:cNvPr id="9" name="Picture 8"/>
            <p:cNvPicPr>
              <a:picLocks noChangeAspect="1"/>
            </p:cNvPicPr>
            <p:nvPr/>
          </p:nvPicPr>
          <p:blipFill>
            <a:blip r:embed="rId4"/>
            <a:stretch>
              <a:fillRect/>
            </a:stretch>
          </p:blipFill>
          <p:spPr>
            <a:xfrm>
              <a:off x="10588212" y="1941874"/>
              <a:ext cx="750158" cy="876668"/>
            </a:xfrm>
            <a:prstGeom prst="rect">
              <a:avLst/>
            </a:prstGeom>
          </p:spPr>
        </p:pic>
        <p:pic>
          <p:nvPicPr>
            <p:cNvPr id="2050" name="Picture 2" descr="Image result for linux logo">
              <a:extLst>
                <a:ext uri="{FF2B5EF4-FFF2-40B4-BE49-F238E27FC236}">
                  <a16:creationId xmlns:a16="http://schemas.microsoft.com/office/drawing/2014/main" id="{44A80DAC-34C1-4887-8FDF-DAF24E55E0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246" y="1960763"/>
              <a:ext cx="726048" cy="8766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os logo">
              <a:extLst>
                <a:ext uri="{FF2B5EF4-FFF2-40B4-BE49-F238E27FC236}">
                  <a16:creationId xmlns:a16="http://schemas.microsoft.com/office/drawing/2014/main" id="{31A47FFA-13C5-4B83-AE84-0B24413432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9383" y="2077483"/>
              <a:ext cx="1287729" cy="751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9B0183B-621D-49DE-92D7-1A9CDB73B071}"/>
                </a:ext>
              </a:extLst>
            </p:cNvPr>
            <p:cNvPicPr>
              <a:picLocks noChangeAspect="1"/>
            </p:cNvPicPr>
            <p:nvPr/>
          </p:nvPicPr>
          <p:blipFill>
            <a:blip r:embed="rId7"/>
            <a:stretch>
              <a:fillRect/>
            </a:stretch>
          </p:blipFill>
          <p:spPr>
            <a:xfrm>
              <a:off x="3084830" y="2240855"/>
              <a:ext cx="1886303" cy="445167"/>
            </a:xfrm>
            <a:prstGeom prst="rect">
              <a:avLst/>
            </a:prstGeom>
          </p:spPr>
        </p:pic>
        <p:sp>
          <p:nvSpPr>
            <p:cNvPr id="30" name="Rectangle 29">
              <a:extLst>
                <a:ext uri="{FF2B5EF4-FFF2-40B4-BE49-F238E27FC236}">
                  <a16:creationId xmlns:a16="http://schemas.microsoft.com/office/drawing/2014/main" id="{581BA320-B519-4646-840D-C3D3089B8AAA}"/>
                </a:ext>
              </a:extLst>
            </p:cNvPr>
            <p:cNvSpPr/>
            <p:nvPr/>
          </p:nvSpPr>
          <p:spPr bwMode="auto">
            <a:xfrm>
              <a:off x="3387357" y="2829960"/>
              <a:ext cx="1281248"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000">
                  <a:gradFill>
                    <a:gsLst>
                      <a:gs pos="0">
                        <a:schemeClr val="tx1"/>
                      </a:gs>
                      <a:gs pos="100000">
                        <a:schemeClr val="tx1"/>
                      </a:gs>
                    </a:gsLst>
                    <a:lin ang="5400000" scaled="0"/>
                  </a:gradFill>
                  <a:ea typeface="Segoe UI" pitchFamily="34" charset="0"/>
                  <a:cs typeface="Segoe UI" pitchFamily="34" charset="0"/>
                </a:rPr>
                <a:t>macOS</a:t>
              </a:r>
            </a:p>
          </p:txBody>
        </p:sp>
      </p:grpSp>
      <p:grpSp>
        <p:nvGrpSpPr>
          <p:cNvPr id="12" name="Group 11">
            <a:extLst>
              <a:ext uri="{FF2B5EF4-FFF2-40B4-BE49-F238E27FC236}">
                <a16:creationId xmlns:a16="http://schemas.microsoft.com/office/drawing/2014/main" id="{28A95DFC-25AB-4034-9216-AB0CBDF76C4D}"/>
              </a:ext>
            </a:extLst>
          </p:cNvPr>
          <p:cNvGrpSpPr/>
          <p:nvPr/>
        </p:nvGrpSpPr>
        <p:grpSpPr>
          <a:xfrm>
            <a:off x="1421199" y="3656105"/>
            <a:ext cx="9992209" cy="1898782"/>
            <a:chOff x="1421199" y="3656105"/>
            <a:chExt cx="9992209" cy="1898782"/>
          </a:xfrm>
        </p:grpSpPr>
        <p:grpSp>
          <p:nvGrpSpPr>
            <p:cNvPr id="10" name="Group 9">
              <a:extLst>
                <a:ext uri="{FF2B5EF4-FFF2-40B4-BE49-F238E27FC236}">
                  <a16:creationId xmlns:a16="http://schemas.microsoft.com/office/drawing/2014/main" id="{1B28B360-EB66-4FEC-A494-B2B00F5D872A}"/>
                </a:ext>
              </a:extLst>
            </p:cNvPr>
            <p:cNvGrpSpPr/>
            <p:nvPr/>
          </p:nvGrpSpPr>
          <p:grpSpPr>
            <a:xfrm>
              <a:off x="1762508" y="3686637"/>
              <a:ext cx="9650900" cy="1868250"/>
              <a:chOff x="1762508" y="3686637"/>
              <a:chExt cx="9650900" cy="1868250"/>
            </a:xfrm>
          </p:grpSpPr>
          <p:grpSp>
            <p:nvGrpSpPr>
              <p:cNvPr id="2" name="Group 1">
                <a:extLst>
                  <a:ext uri="{FF2B5EF4-FFF2-40B4-BE49-F238E27FC236}">
                    <a16:creationId xmlns:a16="http://schemas.microsoft.com/office/drawing/2014/main" id="{8D9F2C16-9B70-4B9D-A8D8-353980B1A6AA}"/>
                  </a:ext>
                </a:extLst>
              </p:cNvPr>
              <p:cNvGrpSpPr/>
              <p:nvPr/>
            </p:nvGrpSpPr>
            <p:grpSpPr>
              <a:xfrm>
                <a:off x="1762508" y="3704902"/>
                <a:ext cx="9650900" cy="1849985"/>
                <a:chOff x="1762508" y="3704902"/>
                <a:chExt cx="9650900" cy="1849985"/>
              </a:xfrm>
            </p:grpSpPr>
            <p:pic>
              <p:nvPicPr>
                <p:cNvPr id="19" name="Picture 18"/>
                <p:cNvPicPr>
                  <a:picLocks noChangeAspect="1"/>
                </p:cNvPicPr>
                <p:nvPr/>
              </p:nvPicPr>
              <p:blipFill>
                <a:blip r:embed="rId8"/>
                <a:stretch>
                  <a:fillRect/>
                </a:stretch>
              </p:blipFill>
              <p:spPr>
                <a:xfrm>
                  <a:off x="5235499" y="3725638"/>
                  <a:ext cx="715766" cy="715766"/>
                </a:xfrm>
                <a:prstGeom prst="rect">
                  <a:avLst/>
                </a:prstGeom>
              </p:spPr>
            </p:pic>
            <p:pic>
              <p:nvPicPr>
                <p:cNvPr id="24" name="Picture 23"/>
                <p:cNvPicPr>
                  <a:picLocks noChangeAspect="1"/>
                </p:cNvPicPr>
                <p:nvPr/>
              </p:nvPicPr>
              <p:blipFill>
                <a:blip r:embed="rId9"/>
                <a:stretch>
                  <a:fillRect/>
                </a:stretch>
              </p:blipFill>
              <p:spPr>
                <a:xfrm>
                  <a:off x="9564349" y="3809398"/>
                  <a:ext cx="1849059" cy="548246"/>
                </a:xfrm>
                <a:prstGeom prst="rect">
                  <a:avLst/>
                </a:prstGeom>
              </p:spPr>
            </p:pic>
            <p:pic>
              <p:nvPicPr>
                <p:cNvPr id="35" name="Picture 34"/>
                <p:cNvPicPr>
                  <a:picLocks noChangeAspect="1"/>
                </p:cNvPicPr>
                <p:nvPr/>
              </p:nvPicPr>
              <p:blipFill>
                <a:blip r:embed="rId10"/>
                <a:stretch>
                  <a:fillRect/>
                </a:stretch>
              </p:blipFill>
              <p:spPr>
                <a:xfrm>
                  <a:off x="1762508" y="4779856"/>
                  <a:ext cx="1201463" cy="736002"/>
                </a:xfrm>
                <a:prstGeom prst="rect">
                  <a:avLst/>
                </a:prstGeom>
              </p:spPr>
            </p:pic>
            <p:pic>
              <p:nvPicPr>
                <p:cNvPr id="36" name="Picture 35"/>
                <p:cNvPicPr>
                  <a:picLocks noChangeAspect="1"/>
                </p:cNvPicPr>
                <p:nvPr/>
              </p:nvPicPr>
              <p:blipFill>
                <a:blip r:embed="rId11"/>
                <a:stretch>
                  <a:fillRect/>
                </a:stretch>
              </p:blipFill>
              <p:spPr>
                <a:xfrm>
                  <a:off x="4281103" y="4836841"/>
                  <a:ext cx="710896" cy="622032"/>
                </a:xfrm>
                <a:prstGeom prst="rect">
                  <a:avLst/>
                </a:prstGeom>
              </p:spPr>
            </p:pic>
            <p:pic>
              <p:nvPicPr>
                <p:cNvPr id="40" name="Picture 39"/>
                <p:cNvPicPr>
                  <a:picLocks noChangeAspect="1"/>
                </p:cNvPicPr>
                <p:nvPr/>
              </p:nvPicPr>
              <p:blipFill>
                <a:blip r:embed="rId12"/>
                <a:stretch>
                  <a:fillRect/>
                </a:stretch>
              </p:blipFill>
              <p:spPr>
                <a:xfrm>
                  <a:off x="6309131" y="4740827"/>
                  <a:ext cx="1823496" cy="814060"/>
                </a:xfrm>
                <a:prstGeom prst="rect">
                  <a:avLst/>
                </a:prstGeom>
              </p:spPr>
            </p:pic>
            <p:pic>
              <p:nvPicPr>
                <p:cNvPr id="41" name="Picture 40"/>
                <p:cNvPicPr>
                  <a:picLocks noChangeAspect="1"/>
                </p:cNvPicPr>
                <p:nvPr/>
              </p:nvPicPr>
              <p:blipFill>
                <a:blip r:embed="rId13"/>
                <a:stretch>
                  <a:fillRect/>
                </a:stretch>
              </p:blipFill>
              <p:spPr>
                <a:xfrm>
                  <a:off x="9449759" y="4863016"/>
                  <a:ext cx="1567866" cy="569682"/>
                </a:xfrm>
                <a:prstGeom prst="rect">
                  <a:avLst/>
                </a:prstGeom>
              </p:spPr>
            </p:pic>
            <p:pic>
              <p:nvPicPr>
                <p:cNvPr id="3" name="Picture 2">
                  <a:extLst>
                    <a:ext uri="{FF2B5EF4-FFF2-40B4-BE49-F238E27FC236}">
                      <a16:creationId xmlns:a16="http://schemas.microsoft.com/office/drawing/2014/main" id="{E11149DE-6267-4544-9E45-808E25B7E691}"/>
                    </a:ext>
                  </a:extLst>
                </p:cNvPr>
                <p:cNvPicPr>
                  <a:picLocks noChangeAspect="1"/>
                </p:cNvPicPr>
                <p:nvPr/>
              </p:nvPicPr>
              <p:blipFill rotWithShape="1">
                <a:blip r:embed="rId14"/>
                <a:srcRect l="5185" t="6281" r="5946" b="7766"/>
                <a:stretch/>
              </p:blipFill>
              <p:spPr>
                <a:xfrm>
                  <a:off x="7093438" y="3704902"/>
                  <a:ext cx="1328738" cy="757238"/>
                </a:xfrm>
                <a:prstGeom prst="rect">
                  <a:avLst/>
                </a:prstGeom>
              </p:spPr>
            </p:pic>
          </p:grpSp>
          <p:pic>
            <p:nvPicPr>
              <p:cNvPr id="31" name="Picture 30">
                <a:extLst>
                  <a:ext uri="{FF2B5EF4-FFF2-40B4-BE49-F238E27FC236}">
                    <a16:creationId xmlns:a16="http://schemas.microsoft.com/office/drawing/2014/main" id="{2F85F631-8FD8-4FAC-9176-F7AF00A9B3F8}"/>
                  </a:ext>
                </a:extLst>
              </p:cNvPr>
              <p:cNvPicPr>
                <a:picLocks noChangeAspect="1"/>
              </p:cNvPicPr>
              <p:nvPr/>
            </p:nvPicPr>
            <p:blipFill>
              <a:blip r:embed="rId15"/>
              <a:stretch>
                <a:fillRect/>
              </a:stretch>
            </p:blipFill>
            <p:spPr>
              <a:xfrm>
                <a:off x="3467720" y="3686637"/>
                <a:ext cx="760760" cy="85523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grpSp>
        <p:pic>
          <p:nvPicPr>
            <p:cNvPr id="32" name="Picture 31">
              <a:extLst>
                <a:ext uri="{FF2B5EF4-FFF2-40B4-BE49-F238E27FC236}">
                  <a16:creationId xmlns:a16="http://schemas.microsoft.com/office/drawing/2014/main" id="{02770EB8-2DA4-437C-A3CC-B9DCB0D5CAD2}"/>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421199" y="3656105"/>
              <a:ext cx="891006" cy="885765"/>
            </a:xfrm>
            <a:prstGeom prst="rect">
              <a:avLst/>
            </a:prstGeom>
          </p:spPr>
        </p:pic>
      </p:grpSp>
    </p:spTree>
    <p:extLst>
      <p:ext uri="{BB962C8B-B14F-4D97-AF65-F5344CB8AC3E}">
        <p14:creationId xmlns:p14="http://schemas.microsoft.com/office/powerpoint/2010/main" val="4285499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42" presetClass="path" presetSubtype="0" decel="100000" fill="hold" grpId="1" nodeType="withEffect">
                                  <p:stCondLst>
                                    <p:cond delay="0"/>
                                  </p:stCondLst>
                                  <p:childTnLst>
                                    <p:animMotion origin="layout" path="M 0 0.04607 L 0 3.8039E-6 " pathEditMode="relative" rAng="0" ptsTypes="AA">
                                      <p:cBhvr>
                                        <p:cTn id="13" dur="1000" fill="hold"/>
                                        <p:tgtEl>
                                          <p:spTgt spid="26"/>
                                        </p:tgtEl>
                                        <p:attrNameLst>
                                          <p:attrName>ppt_x</p:attrName>
                                          <p:attrName>ppt_y</p:attrName>
                                        </p:attrNameLst>
                                      </p:cBhvr>
                                      <p:rCtr x="0" y="-2315"/>
                                    </p:animMotion>
                                  </p:childTnLst>
                                </p:cTn>
                              </p:par>
                              <p:par>
                                <p:cTn id="14" presetID="10" presetClass="entr" presetSubtype="0" fill="hold" grpId="0" nodeType="withEffect">
                                  <p:stCondLst>
                                    <p:cond delay="10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42" presetClass="path" presetSubtype="0" decel="100000" fill="hold" grpId="1" nodeType="withEffect">
                                  <p:stCondLst>
                                    <p:cond delay="1000"/>
                                  </p:stCondLst>
                                  <p:childTnLst>
                                    <p:animMotion origin="layout" path="M 0 0.04607 L 0 -1.32547E-6 " pathEditMode="relative" rAng="0" ptsTypes="AA">
                                      <p:cBhvr>
                                        <p:cTn id="18" dur="500" fill="hold"/>
                                        <p:tgtEl>
                                          <p:spTgt spid="27"/>
                                        </p:tgtEl>
                                        <p:attrNameLst>
                                          <p:attrName>ppt_x</p:attrName>
                                          <p:attrName>ppt_y</p:attrName>
                                        </p:attrNameLst>
                                      </p:cBhvr>
                                      <p:rCtr x="0" y="-2315"/>
                                    </p:animMotion>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42" presetClass="path" presetSubtype="0" decel="100000" fill="hold" grpId="1" nodeType="withEffect">
                                  <p:stCondLst>
                                    <p:cond delay="500"/>
                                  </p:stCondLst>
                                  <p:childTnLst>
                                    <p:animMotion origin="layout" path="M 0 0.04607 L 0 1.65683E-6 " pathEditMode="relative" rAng="0" ptsTypes="AA">
                                      <p:cBhvr>
                                        <p:cTn id="27" dur="500" fill="hold"/>
                                        <p:tgtEl>
                                          <p:spTgt spid="54"/>
                                        </p:tgtEl>
                                        <p:attrNameLst>
                                          <p:attrName>ppt_x</p:attrName>
                                          <p:attrName>ppt_y</p:attrName>
                                        </p:attrNameLst>
                                      </p:cBhvr>
                                      <p:rCtr x="0" y="-2315"/>
                                    </p:animMotion>
                                  </p:childTnLst>
                                </p:cTn>
                              </p:par>
                              <p:par>
                                <p:cTn id="28" presetID="10" presetClass="entr" presetSubtype="0" fill="hold" grpId="0" nodeType="withEffect">
                                  <p:stCondLst>
                                    <p:cond delay="50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42" presetClass="path" presetSubtype="0" decel="100000" fill="hold" grpId="1" nodeType="withEffect">
                                  <p:stCondLst>
                                    <p:cond delay="500"/>
                                  </p:stCondLst>
                                  <p:childTnLst>
                                    <p:animMotion origin="layout" path="M 0 0.04607 L 0 2.63277E-7 " pathEditMode="relative" rAng="0" ptsTypes="AA">
                                      <p:cBhvr>
                                        <p:cTn id="32" dur="500" fill="hold"/>
                                        <p:tgtEl>
                                          <p:spTgt spid="55"/>
                                        </p:tgtEl>
                                        <p:attrNameLst>
                                          <p:attrName>ppt_x</p:attrName>
                                          <p:attrName>ppt_y</p:attrName>
                                        </p:attrNameLst>
                                      </p:cBhvr>
                                      <p:rCtr x="0" y="-2315"/>
                                    </p:animMotion>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5" grpId="0" animBg="1"/>
      <p:bldP spid="55" grpId="1" animBg="1"/>
      <p:bldP spid="25" grpId="0" animBg="1"/>
      <p:bldP spid="26" grpId="0"/>
      <p:bldP spid="26" grpId="1"/>
      <p:bldP spid="27" grpId="0" animBg="1"/>
      <p:bldP spid="2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785937" y="2557462"/>
            <a:ext cx="8686799" cy="849463"/>
          </a:xfrm>
        </p:spPr>
        <p:txBody>
          <a:bodyPr/>
          <a:lstStyle/>
          <a:p>
            <a:pPr marL="0" indent="0" algn="ctr">
              <a:spcBef>
                <a:spcPts val="3000"/>
              </a:spcBef>
              <a:buNone/>
            </a:pPr>
            <a:r>
              <a:rPr lang="en-US" sz="4800" dirty="0">
                <a:gradFill>
                  <a:gsLst>
                    <a:gs pos="0">
                      <a:schemeClr val="bg1"/>
                    </a:gs>
                    <a:gs pos="100000">
                      <a:schemeClr val="bg1"/>
                    </a:gs>
                  </a:gsLst>
                  <a:lin ang="5400000" scaled="0"/>
                </a:gradFill>
              </a:rPr>
              <a:t>visualstudio.com</a:t>
            </a:r>
          </a:p>
        </p:txBody>
      </p:sp>
      <p:sp>
        <p:nvSpPr>
          <p:cNvPr id="6" name="Text Placeholder 4"/>
          <p:cNvSpPr txBox="1">
            <a:spLocks/>
          </p:cNvSpPr>
          <p:nvPr/>
        </p:nvSpPr>
        <p:spPr>
          <a:xfrm>
            <a:off x="1785936" y="3660121"/>
            <a:ext cx="8686799" cy="6278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3600" kern="1200" spc="0" baseline="0" dirty="0" smtClean="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3000"/>
              </a:spcBef>
              <a:buFont typeface="Wingdings" panose="05000000000000000000" pitchFamily="2" charset="2"/>
              <a:buNone/>
            </a:pPr>
            <a:r>
              <a:rPr lang="en-US" sz="3200" dirty="0">
                <a:gradFill>
                  <a:gsLst>
                    <a:gs pos="0">
                      <a:schemeClr val="bg1"/>
                    </a:gs>
                    <a:gs pos="100000">
                      <a:schemeClr val="bg1"/>
                    </a:gs>
                  </a:gsLst>
                  <a:lin ang="5400000" scaled="0"/>
                </a:gradFill>
              </a:rPr>
              <a:t>@</a:t>
            </a:r>
            <a:r>
              <a:rPr lang="en-US" sz="3200" dirty="0" err="1">
                <a:gradFill>
                  <a:gsLst>
                    <a:gs pos="0">
                      <a:schemeClr val="bg1"/>
                    </a:gs>
                    <a:gs pos="100000">
                      <a:schemeClr val="bg1"/>
                    </a:gs>
                  </a:gsLst>
                  <a:lin ang="5400000" scaled="0"/>
                </a:gradFill>
              </a:rPr>
              <a:t>visualstudio</a:t>
            </a:r>
            <a:r>
              <a:rPr lang="en-US" sz="3200" dirty="0">
                <a:gradFill>
                  <a:gsLst>
                    <a:gs pos="0">
                      <a:schemeClr val="bg1"/>
                    </a:gs>
                    <a:gs pos="100000">
                      <a:schemeClr val="bg1"/>
                    </a:gs>
                  </a:gsLst>
                  <a:lin ang="5400000" scaled="0"/>
                </a:gradFill>
              </a:rPr>
              <a:t>  +  @code</a:t>
            </a:r>
          </a:p>
        </p:txBody>
      </p:sp>
    </p:spTree>
    <p:extLst>
      <p:ext uri="{BB962C8B-B14F-4D97-AF65-F5344CB8AC3E}">
        <p14:creationId xmlns:p14="http://schemas.microsoft.com/office/powerpoint/2010/main" val="274958202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02451 3.05039E-6 L -1.6722E-6 3.05039E-6 " pathEditMode="relative" rAng="0" ptsTypes="AA">
                                      <p:cBhvr>
                                        <p:cTn id="9" dur="500" fill="hold"/>
                                        <p:tgtEl>
                                          <p:spTgt spid="5"/>
                                        </p:tgtEl>
                                        <p:attrNameLst>
                                          <p:attrName>ppt_x</p:attrName>
                                          <p:attrName>ppt_y</p:attrName>
                                        </p:attrNameLst>
                                      </p:cBhvr>
                                      <p:rCtr x="1225" y="0"/>
                                    </p:animMotion>
                                  </p:childTnLst>
                                </p:cTn>
                              </p:par>
                              <p:par>
                                <p:cTn id="10" presetID="10" presetClass="entr" presetSubtype="0" fill="hold" grpId="0" nodeType="withEffect">
                                  <p:stCondLst>
                                    <p:cond delay="4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400"/>
                                  </p:stCondLst>
                                  <p:childTnLst>
                                    <p:animMotion origin="layout" path="M -0.02451 1.03041E-6 L -1.6722E-6 1.03041E-6 " pathEditMode="relative" rAng="0" ptsTypes="AA">
                                      <p:cBhvr>
                                        <p:cTn id="14" dur="500" fill="hold"/>
                                        <p:tgtEl>
                                          <p:spTgt spid="6"/>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CE7284-7B24-4961-BC2F-23E97AAE3BFF}"/>
              </a:ext>
            </a:extLst>
          </p:cNvPr>
          <p:cNvSpPr/>
          <p:nvPr/>
        </p:nvSpPr>
        <p:spPr bwMode="auto">
          <a:xfrm>
            <a:off x="0" y="6042483"/>
            <a:ext cx="12436475" cy="95204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BA236B9-CBAB-451C-AE87-10E820623124}"/>
              </a:ext>
            </a:extLst>
          </p:cNvPr>
          <p:cNvSpPr/>
          <p:nvPr/>
        </p:nvSpPr>
        <p:spPr bwMode="auto">
          <a:xfrm>
            <a:off x="0" y="0"/>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3455" y="677863"/>
            <a:ext cx="11889564" cy="958297"/>
          </a:xfrm>
        </p:spPr>
        <p:txBody>
          <a:bodyPr/>
          <a:lstStyle/>
          <a:p>
            <a:pPr algn="ctr"/>
            <a:r>
              <a:rPr lang="en-US" sz="2800" b="1" spc="300" dirty="0">
                <a:gradFill>
                  <a:gsLst>
                    <a:gs pos="1250">
                      <a:schemeClr val="bg1"/>
                    </a:gs>
                    <a:gs pos="100000">
                      <a:schemeClr val="bg1"/>
                    </a:gs>
                  </a:gsLst>
                  <a:lin ang="5400000" scaled="0"/>
                </a:gradFill>
                <a:latin typeface="Segoe UI" panose="020B0502040204020203" pitchFamily="34" charset="0"/>
              </a:rPr>
              <a:t>THE VISUAL STUDIO FAMILY IS GROWING</a:t>
            </a:r>
          </a:p>
        </p:txBody>
      </p:sp>
      <p:pic>
        <p:nvPicPr>
          <p:cNvPr id="12" name="Picture 11">
            <a:extLst>
              <a:ext uri="{FF2B5EF4-FFF2-40B4-BE49-F238E27FC236}">
                <a16:creationId xmlns:a16="http://schemas.microsoft.com/office/drawing/2014/main" id="{798A939F-BD69-4280-8528-76C542EBFA58}"/>
              </a:ext>
            </a:extLst>
          </p:cNvPr>
          <p:cNvPicPr>
            <a:picLocks noChangeAspect="1"/>
          </p:cNvPicPr>
          <p:nvPr/>
        </p:nvPicPr>
        <p:blipFill>
          <a:blip r:embed="rId3"/>
          <a:stretch>
            <a:fillRect/>
          </a:stretch>
        </p:blipFill>
        <p:spPr>
          <a:xfrm>
            <a:off x="3237489" y="2430337"/>
            <a:ext cx="1216152" cy="1216152"/>
          </a:xfrm>
          <a:prstGeom prst="rect">
            <a:avLst/>
          </a:prstGeom>
        </p:spPr>
      </p:pic>
      <p:pic>
        <p:nvPicPr>
          <p:cNvPr id="15" name="Picture 14">
            <a:extLst>
              <a:ext uri="{FF2B5EF4-FFF2-40B4-BE49-F238E27FC236}">
                <a16:creationId xmlns:a16="http://schemas.microsoft.com/office/drawing/2014/main" id="{41A50C7A-DED2-4444-B6B4-8611A6021768}"/>
              </a:ext>
            </a:extLst>
          </p:cNvPr>
          <p:cNvPicPr>
            <a:picLocks noChangeAspect="1"/>
          </p:cNvPicPr>
          <p:nvPr/>
        </p:nvPicPr>
        <p:blipFill rotWithShape="1">
          <a:blip r:embed="rId4"/>
          <a:srcRect l="10302" t="3160" r="3225" b="3529"/>
          <a:stretch/>
        </p:blipFill>
        <p:spPr>
          <a:xfrm>
            <a:off x="5614312" y="2346325"/>
            <a:ext cx="1204912" cy="1300164"/>
          </a:xfrm>
          <a:prstGeom prst="rect">
            <a:avLst/>
          </a:prstGeom>
        </p:spPr>
      </p:pic>
      <p:pic>
        <p:nvPicPr>
          <p:cNvPr id="26" name="Picture 25">
            <a:extLst>
              <a:ext uri="{FF2B5EF4-FFF2-40B4-BE49-F238E27FC236}">
                <a16:creationId xmlns:a16="http://schemas.microsoft.com/office/drawing/2014/main" id="{D1B984A2-91E4-4E44-B65C-BF3F3E7AA0A1}"/>
              </a:ext>
            </a:extLst>
          </p:cNvPr>
          <p:cNvPicPr>
            <a:picLocks noChangeAspect="1"/>
          </p:cNvPicPr>
          <p:nvPr/>
        </p:nvPicPr>
        <p:blipFill>
          <a:blip r:embed="rId5"/>
          <a:stretch>
            <a:fillRect/>
          </a:stretch>
        </p:blipFill>
        <p:spPr>
          <a:xfrm>
            <a:off x="10349649" y="2427441"/>
            <a:ext cx="1219048" cy="1219048"/>
          </a:xfrm>
          <a:prstGeom prst="rect">
            <a:avLst/>
          </a:prstGeom>
        </p:spPr>
      </p:pic>
      <p:pic>
        <p:nvPicPr>
          <p:cNvPr id="28" name="Picture 27">
            <a:extLst>
              <a:ext uri="{FF2B5EF4-FFF2-40B4-BE49-F238E27FC236}">
                <a16:creationId xmlns:a16="http://schemas.microsoft.com/office/drawing/2014/main" id="{516A12CB-10BB-4E3D-9682-026469ED66A6}"/>
              </a:ext>
            </a:extLst>
          </p:cNvPr>
          <p:cNvPicPr>
            <a:picLocks noChangeAspect="1"/>
          </p:cNvPicPr>
          <p:nvPr/>
        </p:nvPicPr>
        <p:blipFill>
          <a:blip r:embed="rId6"/>
          <a:stretch>
            <a:fillRect/>
          </a:stretch>
        </p:blipFill>
        <p:spPr>
          <a:xfrm>
            <a:off x="7979895" y="2430337"/>
            <a:ext cx="1216152" cy="1216152"/>
          </a:xfrm>
          <a:prstGeom prst="rect">
            <a:avLst/>
          </a:prstGeom>
        </p:spPr>
      </p:pic>
      <p:pic>
        <p:nvPicPr>
          <p:cNvPr id="30" name="Picture 29">
            <a:extLst>
              <a:ext uri="{FF2B5EF4-FFF2-40B4-BE49-F238E27FC236}">
                <a16:creationId xmlns:a16="http://schemas.microsoft.com/office/drawing/2014/main" id="{550748E7-FD5C-4E09-9C4B-A85F314A0FEF}"/>
              </a:ext>
            </a:extLst>
          </p:cNvPr>
          <p:cNvPicPr>
            <a:picLocks noChangeAspect="1"/>
          </p:cNvPicPr>
          <p:nvPr/>
        </p:nvPicPr>
        <p:blipFill>
          <a:blip r:embed="rId7"/>
          <a:stretch>
            <a:fillRect/>
          </a:stretch>
        </p:blipFill>
        <p:spPr>
          <a:xfrm>
            <a:off x="866286" y="2430337"/>
            <a:ext cx="1216152" cy="1216152"/>
          </a:xfrm>
          <a:prstGeom prst="rect">
            <a:avLst/>
          </a:prstGeom>
        </p:spPr>
      </p:pic>
      <p:sp>
        <p:nvSpPr>
          <p:cNvPr id="34" name="Rectangle 33">
            <a:extLst>
              <a:ext uri="{FF2B5EF4-FFF2-40B4-BE49-F238E27FC236}">
                <a16:creationId xmlns:a16="http://schemas.microsoft.com/office/drawing/2014/main" id="{72E6A8F0-DD4D-4862-9949-16390BBB4C27}"/>
              </a:ext>
            </a:extLst>
          </p:cNvPr>
          <p:cNvSpPr/>
          <p:nvPr/>
        </p:nvSpPr>
        <p:spPr bwMode="auto">
          <a:xfrm>
            <a:off x="7399251" y="4059220"/>
            <a:ext cx="237744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b="1">
                <a:gradFill>
                  <a:gsLst>
                    <a:gs pos="0">
                      <a:schemeClr val="accent2"/>
                    </a:gs>
                    <a:gs pos="100000">
                      <a:schemeClr val="accent2"/>
                    </a:gs>
                  </a:gsLst>
                  <a:lin ang="5400000" scaled="0"/>
                </a:gradFill>
                <a:latin typeface="Segoe UI" panose="020B0502040204020203" pitchFamily="34" charset="0"/>
                <a:ea typeface="Segoe UI" panose="020B0502040204020203" pitchFamily="34" charset="0"/>
                <a:cs typeface="Segoe UI" panose="020B0502040204020203" pitchFamily="34" charset="0"/>
              </a:rPr>
              <a:t>Visual Studio </a:t>
            </a:r>
            <a:br>
              <a:rPr lang="en-US" b="1">
                <a:gradFill>
                  <a:gsLst>
                    <a:gs pos="0">
                      <a:schemeClr val="accent2"/>
                    </a:gs>
                    <a:gs pos="100000">
                      <a:schemeClr val="accent2"/>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b="1">
                <a:gradFill>
                  <a:gsLst>
                    <a:gs pos="0">
                      <a:schemeClr val="accent2"/>
                    </a:gs>
                    <a:gs pos="100000">
                      <a:schemeClr val="accent2"/>
                    </a:gs>
                  </a:gsLst>
                  <a:lin ang="5400000" scaled="0"/>
                </a:gradFill>
                <a:latin typeface="Segoe UI" panose="020B0502040204020203" pitchFamily="34" charset="0"/>
                <a:ea typeface="Segoe UI" panose="020B0502040204020203" pitchFamily="34" charset="0"/>
                <a:cs typeface="Segoe UI" panose="020B0502040204020203" pitchFamily="34" charset="0"/>
              </a:rPr>
              <a:t>Team Services</a:t>
            </a:r>
          </a:p>
          <a:p>
            <a:pPr algn="ctr" defTabSz="932472" fontAlgn="base">
              <a:lnSpc>
                <a:spcPct val="90000"/>
              </a:lnSpc>
              <a:spcBef>
                <a:spcPct val="0"/>
              </a:spcBef>
              <a:spcAft>
                <a:spcPts val="600"/>
              </a:spcAft>
            </a:pPr>
            <a:r>
              <a:rPr lang="en-US" sz="1600">
                <a:gradFill>
                  <a:gsLst>
                    <a:gs pos="0">
                      <a:schemeClr val="tx1"/>
                    </a:gs>
                    <a:gs pos="100000">
                      <a:schemeClr val="tx1"/>
                    </a:gs>
                  </a:gsLst>
                  <a:lin ang="5400000" scaled="0"/>
                </a:gradFill>
                <a:ea typeface="Segoe UI" pitchFamily="34" charset="0"/>
                <a:cs typeface="Segoe UI" pitchFamily="34" charset="0"/>
              </a:rPr>
              <a:t>Grew 40% YoY</a:t>
            </a:r>
          </a:p>
        </p:txBody>
      </p:sp>
      <p:sp>
        <p:nvSpPr>
          <p:cNvPr id="35" name="Rectangle 34">
            <a:extLst>
              <a:ext uri="{FF2B5EF4-FFF2-40B4-BE49-F238E27FC236}">
                <a16:creationId xmlns:a16="http://schemas.microsoft.com/office/drawing/2014/main" id="{DFC9B643-3B7F-4DAA-9DDC-5E0C286A57B0}"/>
              </a:ext>
            </a:extLst>
          </p:cNvPr>
          <p:cNvSpPr/>
          <p:nvPr/>
        </p:nvSpPr>
        <p:spPr bwMode="auto">
          <a:xfrm>
            <a:off x="5028048" y="4059220"/>
            <a:ext cx="237744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Visual Studio </a:t>
            </a:r>
            <a:b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br>
            <a: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for Mac</a:t>
            </a:r>
          </a:p>
          <a:p>
            <a:pPr algn="ctr" defTabSz="932472" fontAlgn="base">
              <a:lnSpc>
                <a:spcPct val="90000"/>
              </a:lnSpc>
              <a:spcBef>
                <a:spcPct val="0"/>
              </a:spcBef>
              <a:spcAft>
                <a:spcPts val="600"/>
              </a:spcAft>
            </a:pPr>
            <a:r>
              <a:rPr lang="en-US" sz="1600">
                <a:gradFill>
                  <a:gsLst>
                    <a:gs pos="0">
                      <a:schemeClr val="tx1"/>
                    </a:gs>
                    <a:gs pos="100000">
                      <a:schemeClr val="tx1"/>
                    </a:gs>
                  </a:gsLst>
                  <a:lin ang="5400000" scaled="0"/>
                </a:gradFill>
                <a:ea typeface="Segoe UI" pitchFamily="34" charset="0"/>
                <a:cs typeface="Segoe UI" pitchFamily="34" charset="0"/>
              </a:rPr>
              <a:t>Grew 230% </a:t>
            </a:r>
            <a:br>
              <a:rPr lang="en-US" sz="1600">
                <a:gradFill>
                  <a:gsLst>
                    <a:gs pos="0">
                      <a:schemeClr val="tx1"/>
                    </a:gs>
                    <a:gs pos="100000">
                      <a:schemeClr val="tx1"/>
                    </a:gs>
                  </a:gsLst>
                  <a:lin ang="5400000" scaled="0"/>
                </a:gradFill>
                <a:ea typeface="Segoe UI" pitchFamily="34" charset="0"/>
                <a:cs typeface="Segoe UI" pitchFamily="34" charset="0"/>
              </a:rPr>
            </a:br>
            <a:r>
              <a:rPr lang="en-US" sz="1600">
                <a:gradFill>
                  <a:gsLst>
                    <a:gs pos="0">
                      <a:schemeClr val="tx1"/>
                    </a:gs>
                    <a:gs pos="100000">
                      <a:schemeClr val="tx1"/>
                    </a:gs>
                  </a:gsLst>
                  <a:lin ang="5400000" scaled="0"/>
                </a:gradFill>
                <a:ea typeface="Segoe UI" pitchFamily="34" charset="0"/>
                <a:cs typeface="Segoe UI" pitchFamily="34" charset="0"/>
              </a:rPr>
              <a:t>since launch</a:t>
            </a:r>
          </a:p>
        </p:txBody>
      </p:sp>
      <p:sp>
        <p:nvSpPr>
          <p:cNvPr id="36" name="Rectangle 35">
            <a:extLst>
              <a:ext uri="{FF2B5EF4-FFF2-40B4-BE49-F238E27FC236}">
                <a16:creationId xmlns:a16="http://schemas.microsoft.com/office/drawing/2014/main" id="{42E69298-987B-47D2-8BDE-4843E0BF5D10}"/>
              </a:ext>
            </a:extLst>
          </p:cNvPr>
          <p:cNvSpPr/>
          <p:nvPr/>
        </p:nvSpPr>
        <p:spPr bwMode="auto">
          <a:xfrm>
            <a:off x="9770453" y="4059220"/>
            <a:ext cx="237744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Visual Studio </a:t>
            </a:r>
            <a:b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br>
            <a: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App Center</a:t>
            </a:r>
          </a:p>
          <a:p>
            <a:pPr algn="ctr" defTabSz="932472" fontAlgn="base">
              <a:lnSpc>
                <a:spcPct val="90000"/>
              </a:lnSpc>
              <a:spcBef>
                <a:spcPct val="0"/>
              </a:spcBef>
              <a:spcAft>
                <a:spcPts val="600"/>
              </a:spcAft>
            </a:pPr>
            <a:r>
              <a:rPr lang="en-US" sz="1600">
                <a:gradFill>
                  <a:gsLst>
                    <a:gs pos="0">
                      <a:schemeClr val="tx1"/>
                    </a:gs>
                    <a:gs pos="100000">
                      <a:schemeClr val="tx1"/>
                    </a:gs>
                  </a:gsLst>
                  <a:lin ang="5400000" scaled="0"/>
                </a:gradFill>
                <a:cs typeface="Segoe UI" pitchFamily="34" charset="0"/>
              </a:rPr>
              <a:t>General availability</a:t>
            </a:r>
            <a:br>
              <a:rPr lang="en-US" sz="1600">
                <a:gradFill>
                  <a:gsLst>
                    <a:gs pos="0">
                      <a:schemeClr val="tx1"/>
                    </a:gs>
                    <a:gs pos="100000">
                      <a:schemeClr val="tx1"/>
                    </a:gs>
                  </a:gsLst>
                  <a:lin ang="5400000" scaled="0"/>
                </a:gradFill>
                <a:cs typeface="Segoe UI" pitchFamily="34" charset="0"/>
              </a:rPr>
            </a:br>
            <a:r>
              <a:rPr lang="en-US" sz="1600">
                <a:gradFill>
                  <a:gsLst>
                    <a:gs pos="0">
                      <a:schemeClr val="tx1"/>
                    </a:gs>
                    <a:gs pos="100000">
                      <a:schemeClr val="tx1"/>
                    </a:gs>
                  </a:gsLst>
                  <a:lin ang="5400000" scaled="0"/>
                </a:gradFill>
                <a:cs typeface="Segoe UI" pitchFamily="34" charset="0"/>
              </a:rPr>
              <a:t>today!</a:t>
            </a:r>
          </a:p>
        </p:txBody>
      </p:sp>
      <p:sp>
        <p:nvSpPr>
          <p:cNvPr id="37" name="Rectangle 36">
            <a:extLst>
              <a:ext uri="{FF2B5EF4-FFF2-40B4-BE49-F238E27FC236}">
                <a16:creationId xmlns:a16="http://schemas.microsoft.com/office/drawing/2014/main" id="{57CEE1DF-BF53-4736-978F-608AF2BBE438}"/>
              </a:ext>
            </a:extLst>
          </p:cNvPr>
          <p:cNvSpPr/>
          <p:nvPr/>
        </p:nvSpPr>
        <p:spPr bwMode="auto">
          <a:xfrm>
            <a:off x="2656845" y="4059220"/>
            <a:ext cx="237744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b="1" dirty="0">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Visual Studio </a:t>
            </a:r>
            <a:br>
              <a:rPr lang="en-US" b="1" dirty="0">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br>
            <a:r>
              <a:rPr lang="en-US" b="1" dirty="0">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Code</a:t>
            </a:r>
          </a:p>
          <a:p>
            <a:pPr algn="ctr" defTabSz="932472" fontAlgn="base">
              <a:lnSpc>
                <a:spcPct val="90000"/>
              </a:lnSpc>
              <a:spcBef>
                <a:spcPct val="0"/>
              </a:spcBef>
              <a:spcAft>
                <a:spcPts val="600"/>
              </a:spcAft>
            </a:pPr>
            <a:r>
              <a:rPr lang="en-US" sz="1600" dirty="0">
                <a:gradFill>
                  <a:gsLst>
                    <a:gs pos="0">
                      <a:schemeClr val="tx1"/>
                    </a:gs>
                    <a:gs pos="100000">
                      <a:schemeClr val="tx1"/>
                    </a:gs>
                  </a:gsLst>
                  <a:lin ang="5400000" scaled="0"/>
                </a:gradFill>
                <a:ea typeface="Segoe UI" pitchFamily="34" charset="0"/>
                <a:cs typeface="Segoe UI" pitchFamily="34" charset="0"/>
              </a:rPr>
              <a:t>2.6 million users</a:t>
            </a:r>
          </a:p>
        </p:txBody>
      </p:sp>
      <p:sp>
        <p:nvSpPr>
          <p:cNvPr id="38" name="Rectangle 37">
            <a:extLst>
              <a:ext uri="{FF2B5EF4-FFF2-40B4-BE49-F238E27FC236}">
                <a16:creationId xmlns:a16="http://schemas.microsoft.com/office/drawing/2014/main" id="{F9D586D8-449C-4965-BCDA-E8117BB9CCCF}"/>
              </a:ext>
            </a:extLst>
          </p:cNvPr>
          <p:cNvSpPr/>
          <p:nvPr/>
        </p:nvSpPr>
        <p:spPr bwMode="auto">
          <a:xfrm>
            <a:off x="285642" y="4059220"/>
            <a:ext cx="237744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r>
              <a:rPr lang="en-US" b="1">
                <a:gradFill>
                  <a:gsLst>
                    <a:gs pos="0">
                      <a:schemeClr val="accent2"/>
                    </a:gs>
                    <a:gs pos="100000">
                      <a:schemeClr val="accent2"/>
                    </a:gs>
                  </a:gsLst>
                  <a:lin ang="5400000" scaled="0"/>
                </a:gradFill>
                <a:latin typeface="Segoe UI" panose="020B0502040204020203" pitchFamily="34" charset="0"/>
                <a:cs typeface="Segoe UI" panose="020B0502040204020203" pitchFamily="34" charset="0"/>
              </a:rPr>
              <a:t>Visual Studio </a:t>
            </a:r>
          </a:p>
          <a:p>
            <a:pPr algn="ctr" defTabSz="932472" fontAlgn="base">
              <a:lnSpc>
                <a:spcPct val="90000"/>
              </a:lnSpc>
              <a:spcBef>
                <a:spcPct val="0"/>
              </a:spcBef>
              <a:spcAft>
                <a:spcPts val="600"/>
              </a:spcAft>
            </a:pPr>
            <a:r>
              <a:rPr lang="en-US" sz="1600">
                <a:gradFill>
                  <a:gsLst>
                    <a:gs pos="0">
                      <a:schemeClr val="tx1"/>
                    </a:gs>
                    <a:gs pos="100000">
                      <a:schemeClr val="tx1"/>
                    </a:gs>
                  </a:gsLst>
                  <a:lin ang="5400000" scaled="0"/>
                </a:gradFill>
                <a:cs typeface="Segoe UI" pitchFamily="34" charset="0"/>
              </a:rPr>
              <a:t>6 million users</a:t>
            </a:r>
          </a:p>
        </p:txBody>
      </p:sp>
      <p:sp>
        <p:nvSpPr>
          <p:cNvPr id="14" name="TextBox 13">
            <a:extLst>
              <a:ext uri="{FF2B5EF4-FFF2-40B4-BE49-F238E27FC236}">
                <a16:creationId xmlns:a16="http://schemas.microsoft.com/office/drawing/2014/main" id="{7B7E881A-9277-45D6-8FBD-08DBBDCEBF36}"/>
              </a:ext>
            </a:extLst>
          </p:cNvPr>
          <p:cNvSpPr txBox="1"/>
          <p:nvPr/>
        </p:nvSpPr>
        <p:spPr>
          <a:xfrm>
            <a:off x="285642" y="6172718"/>
            <a:ext cx="11888381"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i="0" u="none" strike="noStrike" kern="1200" cap="none" spc="0" normalizeH="0" baseline="0" noProof="0" dirty="0">
                <a:ln>
                  <a:noFill/>
                </a:ln>
                <a:gradFill>
                  <a:gsLst>
                    <a:gs pos="83000">
                      <a:schemeClr val="accent2"/>
                    </a:gs>
                    <a:gs pos="100000">
                      <a:schemeClr val="accent2"/>
                    </a:gs>
                  </a:gsLst>
                  <a:lin ang="5400000" scaled="1"/>
                </a:gradFill>
                <a:effectLst/>
                <a:uLnTx/>
                <a:uFillTx/>
              </a:rPr>
              <a:t>Best-in-class tools for any developer</a:t>
            </a:r>
          </a:p>
        </p:txBody>
      </p:sp>
    </p:spTree>
    <p:extLst>
      <p:ext uri="{BB962C8B-B14F-4D97-AF65-F5344CB8AC3E}">
        <p14:creationId xmlns:p14="http://schemas.microsoft.com/office/powerpoint/2010/main" val="160271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ppt_x"/>
                                          </p:val>
                                        </p:tav>
                                        <p:tav tm="100000">
                                          <p:val>
                                            <p:strVal val="#ppt_x"/>
                                          </p:val>
                                        </p:tav>
                                      </p:tavLst>
                                    </p:anim>
                                    <p:anim calcmode="lin" valueType="num">
                                      <p:cBhvr additive="base">
                                        <p:cTn id="8" dur="750" fill="hold"/>
                                        <p:tgtEl>
                                          <p:spTgt spid="3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0"/>
                                  </p:stCondLst>
                                  <p:childTnLst>
                                    <p:animMotion origin="layout" path="M 0 0.04607 L 0 3.8039E-6 " pathEditMode="relative" rAng="0" ptsTypes="AA">
                                      <p:cBhvr>
                                        <p:cTn id="13" dur="1000" fill="hold"/>
                                        <p:tgtEl>
                                          <p:spTgt spid="2"/>
                                        </p:tgtEl>
                                        <p:attrNameLst>
                                          <p:attrName>ppt_x</p:attrName>
                                          <p:attrName>ppt_y</p:attrName>
                                        </p:attrNameLst>
                                      </p:cBhvr>
                                      <p:rCtr x="0" y="-2315"/>
                                    </p:animMotion>
                                  </p:childTnLst>
                                </p:cTn>
                              </p:par>
                            </p:childTnLst>
                          </p:cTn>
                        </p:par>
                        <p:par>
                          <p:cTn id="14" fill="hold">
                            <p:stCondLst>
                              <p:cond delay="1000"/>
                            </p:stCondLst>
                            <p:childTnLst>
                              <p:par>
                                <p:cTn id="15" presetID="2" presetClass="entr" presetSubtype="2" decel="10000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1000" fill="hold"/>
                                        <p:tgtEl>
                                          <p:spTgt spid="30"/>
                                        </p:tgtEl>
                                        <p:attrNameLst>
                                          <p:attrName>ppt_x</p:attrName>
                                        </p:attrNameLst>
                                      </p:cBhvr>
                                      <p:tavLst>
                                        <p:tav tm="0">
                                          <p:val>
                                            <p:strVal val="1+#ppt_w/2"/>
                                          </p:val>
                                        </p:tav>
                                        <p:tav tm="100000">
                                          <p:val>
                                            <p:strVal val="#ppt_x"/>
                                          </p:val>
                                        </p:tav>
                                      </p:tavLst>
                                    </p:anim>
                                    <p:anim calcmode="lin" valueType="num">
                                      <p:cBhvr additive="base">
                                        <p:cTn id="18" dur="1000" fill="hold"/>
                                        <p:tgtEl>
                                          <p:spTgt spid="30"/>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75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42" presetClass="path" presetSubtype="0" decel="100000" fill="hold" grpId="1" nodeType="withEffect">
                                  <p:stCondLst>
                                    <p:cond delay="750"/>
                                  </p:stCondLst>
                                  <p:childTnLst>
                                    <p:animMotion origin="layout" path="M 4.34772E-6 0.04607 L 4.34772E-6 9.66863E-7 " pathEditMode="relative" rAng="0" ptsTypes="AA">
                                      <p:cBhvr>
                                        <p:cTn id="23" dur="500" fill="hold"/>
                                        <p:tgtEl>
                                          <p:spTgt spid="38"/>
                                        </p:tgtEl>
                                        <p:attrNameLst>
                                          <p:attrName>ppt_x</p:attrName>
                                          <p:attrName>ppt_y</p:attrName>
                                        </p:attrNameLst>
                                      </p:cBhvr>
                                      <p:rCtr x="0" y="-2315"/>
                                    </p:animMotion>
                                  </p:childTnLst>
                                </p:cTn>
                              </p:par>
                            </p:childTnLst>
                          </p:cTn>
                        </p:par>
                        <p:par>
                          <p:cTn id="24" fill="hold">
                            <p:stCondLst>
                              <p:cond delay="2250"/>
                            </p:stCondLst>
                            <p:childTnLst>
                              <p:par>
                                <p:cTn id="25" presetID="2" presetClass="entr" presetSubtype="2" decel="10000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75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42" presetClass="path" presetSubtype="0" decel="100000" fill="hold" grpId="1" nodeType="withEffect">
                                  <p:stCondLst>
                                    <p:cond delay="750"/>
                                  </p:stCondLst>
                                  <p:childTnLst>
                                    <p:animMotion origin="layout" path="M 4.82257E-6 0.04607 L 4.82257E-6 9.66863E-7 " pathEditMode="relative" rAng="0" ptsTypes="AA">
                                      <p:cBhvr>
                                        <p:cTn id="33" dur="500" fill="hold"/>
                                        <p:tgtEl>
                                          <p:spTgt spid="37"/>
                                        </p:tgtEl>
                                        <p:attrNameLst>
                                          <p:attrName>ppt_x</p:attrName>
                                          <p:attrName>ppt_y</p:attrName>
                                        </p:attrNameLst>
                                      </p:cBhvr>
                                      <p:rCtr x="0" y="-2315"/>
                                    </p:animMotion>
                                  </p:childTnLst>
                                </p:cTn>
                              </p:par>
                            </p:childTnLst>
                          </p:cTn>
                        </p:par>
                        <p:par>
                          <p:cTn id="34" fill="hold">
                            <p:stCondLst>
                              <p:cond delay="3500"/>
                            </p:stCondLst>
                            <p:childTnLst>
                              <p:par>
                                <p:cTn id="35" presetID="2" presetClass="entr" presetSubtype="2" decel="10000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1000" fill="hold"/>
                                        <p:tgtEl>
                                          <p:spTgt spid="15"/>
                                        </p:tgtEl>
                                        <p:attrNameLst>
                                          <p:attrName>ppt_x</p:attrName>
                                        </p:attrNameLst>
                                      </p:cBhvr>
                                      <p:tavLst>
                                        <p:tav tm="0">
                                          <p:val>
                                            <p:strVal val="1+#ppt_w/2"/>
                                          </p:val>
                                        </p:tav>
                                        <p:tav tm="100000">
                                          <p:val>
                                            <p:strVal val="#ppt_x"/>
                                          </p:val>
                                        </p:tav>
                                      </p:tavLst>
                                    </p:anim>
                                    <p:anim calcmode="lin" valueType="num">
                                      <p:cBhvr additive="base">
                                        <p:cTn id="38" dur="1000" fill="hold"/>
                                        <p:tgtEl>
                                          <p:spTgt spid="15"/>
                                        </p:tgtEl>
                                        <p:attrNameLst>
                                          <p:attrName>ppt_y</p:attrName>
                                        </p:attrNameLst>
                                      </p:cBhvr>
                                      <p:tavLst>
                                        <p:tav tm="0">
                                          <p:val>
                                            <p:strVal val="#ppt_y"/>
                                          </p:val>
                                        </p:tav>
                                        <p:tav tm="100000">
                                          <p:val>
                                            <p:strVal val="#ppt_y"/>
                                          </p:val>
                                        </p:tav>
                                      </p:tavLst>
                                    </p:anim>
                                  </p:childTnLst>
                                </p:cTn>
                              </p:par>
                              <p:par>
                                <p:cTn id="39" presetID="10" presetClass="entr" presetSubtype="0" fill="hold" grpId="0" nodeType="withEffect">
                                  <p:stCondLst>
                                    <p:cond delay="75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42" presetClass="path" presetSubtype="0" decel="100000" fill="hold" grpId="1" nodeType="withEffect">
                                  <p:stCondLst>
                                    <p:cond delay="750"/>
                                  </p:stCondLst>
                                  <p:childTnLst>
                                    <p:animMotion origin="layout" path="M -2.35129E-6 0.04607 L -2.35129E-6 9.66863E-7 " pathEditMode="relative" rAng="0" ptsTypes="AA">
                                      <p:cBhvr>
                                        <p:cTn id="43" dur="500" fill="hold"/>
                                        <p:tgtEl>
                                          <p:spTgt spid="35"/>
                                        </p:tgtEl>
                                        <p:attrNameLst>
                                          <p:attrName>ppt_x</p:attrName>
                                          <p:attrName>ppt_y</p:attrName>
                                        </p:attrNameLst>
                                      </p:cBhvr>
                                      <p:rCtr x="0" y="-2315"/>
                                    </p:animMotion>
                                  </p:childTnLst>
                                </p:cTn>
                              </p:par>
                            </p:childTnLst>
                          </p:cTn>
                        </p:par>
                        <p:par>
                          <p:cTn id="44" fill="hold">
                            <p:stCondLst>
                              <p:cond delay="4750"/>
                            </p:stCondLst>
                            <p:childTnLst>
                              <p:par>
                                <p:cTn id="45" presetID="2" presetClass="entr" presetSubtype="2" decel="100000"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850" fill="hold"/>
                                        <p:tgtEl>
                                          <p:spTgt spid="28"/>
                                        </p:tgtEl>
                                        <p:attrNameLst>
                                          <p:attrName>ppt_x</p:attrName>
                                        </p:attrNameLst>
                                      </p:cBhvr>
                                      <p:tavLst>
                                        <p:tav tm="0">
                                          <p:val>
                                            <p:strVal val="1+#ppt_w/2"/>
                                          </p:val>
                                        </p:tav>
                                        <p:tav tm="100000">
                                          <p:val>
                                            <p:strVal val="#ppt_x"/>
                                          </p:val>
                                        </p:tav>
                                      </p:tavLst>
                                    </p:anim>
                                    <p:anim calcmode="lin" valueType="num">
                                      <p:cBhvr additive="base">
                                        <p:cTn id="48" dur="850" fill="hold"/>
                                        <p:tgtEl>
                                          <p:spTgt spid="28"/>
                                        </p:tgtEl>
                                        <p:attrNameLst>
                                          <p:attrName>ppt_y</p:attrName>
                                        </p:attrNameLst>
                                      </p:cBhvr>
                                      <p:tavLst>
                                        <p:tav tm="0">
                                          <p:val>
                                            <p:strVal val="#ppt_y"/>
                                          </p:val>
                                        </p:tav>
                                        <p:tav tm="100000">
                                          <p:val>
                                            <p:strVal val="#ppt_y"/>
                                          </p:val>
                                        </p:tav>
                                      </p:tavLst>
                                    </p:anim>
                                  </p:childTnLst>
                                </p:cTn>
                              </p:par>
                              <p:par>
                                <p:cTn id="49" presetID="10" presetClass="entr" presetSubtype="0" fill="hold" grpId="0" nodeType="withEffect">
                                  <p:stCondLst>
                                    <p:cond delay="60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grpId="1" nodeType="withEffect">
                                  <p:stCondLst>
                                    <p:cond delay="600"/>
                                  </p:stCondLst>
                                  <p:childTnLst>
                                    <p:animMotion origin="layout" path="M 4.74853E-7 0.04607 L 4.74853E-7 9.66863E-7 " pathEditMode="relative" rAng="0" ptsTypes="AA">
                                      <p:cBhvr>
                                        <p:cTn id="53" dur="500" fill="hold"/>
                                        <p:tgtEl>
                                          <p:spTgt spid="34"/>
                                        </p:tgtEl>
                                        <p:attrNameLst>
                                          <p:attrName>ppt_x</p:attrName>
                                          <p:attrName>ppt_y</p:attrName>
                                        </p:attrNameLst>
                                      </p:cBhvr>
                                      <p:rCtr x="0" y="-2315"/>
                                    </p:animMotion>
                                  </p:childTnLst>
                                </p:cTn>
                              </p:par>
                            </p:childTnLst>
                          </p:cTn>
                        </p:par>
                        <p:par>
                          <p:cTn id="54" fill="hold">
                            <p:stCondLst>
                              <p:cond delay="5850"/>
                            </p:stCondLst>
                            <p:childTnLst>
                              <p:par>
                                <p:cTn id="55" presetID="2" presetClass="entr" presetSubtype="2" decel="100000" fill="hold"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750" fill="hold"/>
                                        <p:tgtEl>
                                          <p:spTgt spid="26"/>
                                        </p:tgtEl>
                                        <p:attrNameLst>
                                          <p:attrName>ppt_x</p:attrName>
                                        </p:attrNameLst>
                                      </p:cBhvr>
                                      <p:tavLst>
                                        <p:tav tm="0">
                                          <p:val>
                                            <p:strVal val="1+#ppt_w/2"/>
                                          </p:val>
                                        </p:tav>
                                        <p:tav tm="100000">
                                          <p:val>
                                            <p:strVal val="#ppt_x"/>
                                          </p:val>
                                        </p:tav>
                                      </p:tavLst>
                                    </p:anim>
                                    <p:anim calcmode="lin" valueType="num">
                                      <p:cBhvr additive="base">
                                        <p:cTn id="58" dur="750" fill="hold"/>
                                        <p:tgtEl>
                                          <p:spTgt spid="26"/>
                                        </p:tgtEl>
                                        <p:attrNameLst>
                                          <p:attrName>ppt_y</p:attrName>
                                        </p:attrNameLst>
                                      </p:cBhvr>
                                      <p:tavLst>
                                        <p:tav tm="0">
                                          <p:val>
                                            <p:strVal val="#ppt_y"/>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42" presetClass="path" presetSubtype="0" decel="100000" fill="hold" grpId="1" nodeType="withEffect">
                                  <p:stCondLst>
                                    <p:cond delay="500"/>
                                  </p:stCondLst>
                                  <p:childTnLst>
                                    <p:animMotion origin="layout" path="M 9.49706E-7 0.04607 L 9.49706E-7 9.66863E-7 " pathEditMode="relative" rAng="0" ptsTypes="AA">
                                      <p:cBhvr>
                                        <p:cTn id="63" dur="500" fill="hold"/>
                                        <p:tgtEl>
                                          <p:spTgt spid="36"/>
                                        </p:tgtEl>
                                        <p:attrNameLst>
                                          <p:attrName>ppt_x</p:attrName>
                                          <p:attrName>ppt_y</p:attrName>
                                        </p:attrNameLst>
                                      </p:cBhvr>
                                      <p:rCtr x="0" y="-2315"/>
                                    </p:animMotion>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2" nodeType="clickEffect">
                                  <p:stCondLst>
                                    <p:cond delay="0"/>
                                  </p:stCondLst>
                                  <p:childTnLst>
                                    <p:animEffect transition="out" filter="fade">
                                      <p:cBhvr>
                                        <p:cTn id="67" dur="250"/>
                                        <p:tgtEl>
                                          <p:spTgt spid="38"/>
                                        </p:tgtEl>
                                      </p:cBhvr>
                                    </p:animEffect>
                                    <p:set>
                                      <p:cBhvr>
                                        <p:cTn id="68" dur="1" fill="hold">
                                          <p:stCondLst>
                                            <p:cond delay="249"/>
                                          </p:stCondLst>
                                        </p:cTn>
                                        <p:tgtEl>
                                          <p:spTgt spid="38"/>
                                        </p:tgtEl>
                                        <p:attrNameLst>
                                          <p:attrName>style.visibility</p:attrName>
                                        </p:attrNameLst>
                                      </p:cBhvr>
                                      <p:to>
                                        <p:strVal val="hidden"/>
                                      </p:to>
                                    </p:set>
                                  </p:childTnLst>
                                </p:cTn>
                              </p:par>
                              <p:par>
                                <p:cTn id="69" presetID="10" presetClass="exit" presetSubtype="0" fill="hold" grpId="2" nodeType="withEffect">
                                  <p:stCondLst>
                                    <p:cond delay="0"/>
                                  </p:stCondLst>
                                  <p:childTnLst>
                                    <p:animEffect transition="out" filter="fade">
                                      <p:cBhvr>
                                        <p:cTn id="70" dur="250"/>
                                        <p:tgtEl>
                                          <p:spTgt spid="37"/>
                                        </p:tgtEl>
                                      </p:cBhvr>
                                    </p:animEffect>
                                    <p:set>
                                      <p:cBhvr>
                                        <p:cTn id="71" dur="1" fill="hold">
                                          <p:stCondLst>
                                            <p:cond delay="249"/>
                                          </p:stCondLst>
                                        </p:cTn>
                                        <p:tgtEl>
                                          <p:spTgt spid="37"/>
                                        </p:tgtEl>
                                        <p:attrNameLst>
                                          <p:attrName>style.visibility</p:attrName>
                                        </p:attrNameLst>
                                      </p:cBhvr>
                                      <p:to>
                                        <p:strVal val="hidden"/>
                                      </p:to>
                                    </p:set>
                                  </p:childTnLst>
                                </p:cTn>
                              </p:par>
                              <p:par>
                                <p:cTn id="72" presetID="10" presetClass="exit" presetSubtype="0" fill="hold" grpId="2" nodeType="withEffect">
                                  <p:stCondLst>
                                    <p:cond delay="0"/>
                                  </p:stCondLst>
                                  <p:childTnLst>
                                    <p:animEffect transition="out" filter="fade">
                                      <p:cBhvr>
                                        <p:cTn id="73" dur="250"/>
                                        <p:tgtEl>
                                          <p:spTgt spid="35"/>
                                        </p:tgtEl>
                                      </p:cBhvr>
                                    </p:animEffect>
                                    <p:set>
                                      <p:cBhvr>
                                        <p:cTn id="74" dur="1" fill="hold">
                                          <p:stCondLst>
                                            <p:cond delay="249"/>
                                          </p:stCondLst>
                                        </p:cTn>
                                        <p:tgtEl>
                                          <p:spTgt spid="35"/>
                                        </p:tgtEl>
                                        <p:attrNameLst>
                                          <p:attrName>style.visibility</p:attrName>
                                        </p:attrNameLst>
                                      </p:cBhvr>
                                      <p:to>
                                        <p:strVal val="hidden"/>
                                      </p:to>
                                    </p:set>
                                  </p:childTnLst>
                                </p:cTn>
                              </p:par>
                              <p:par>
                                <p:cTn id="75" presetID="10" presetClass="exit" presetSubtype="0" fill="hold" grpId="2" nodeType="withEffect">
                                  <p:stCondLst>
                                    <p:cond delay="0"/>
                                  </p:stCondLst>
                                  <p:childTnLst>
                                    <p:animEffect transition="out" filter="fade">
                                      <p:cBhvr>
                                        <p:cTn id="76" dur="250"/>
                                        <p:tgtEl>
                                          <p:spTgt spid="34"/>
                                        </p:tgtEl>
                                      </p:cBhvr>
                                    </p:animEffect>
                                    <p:set>
                                      <p:cBhvr>
                                        <p:cTn id="77" dur="1" fill="hold">
                                          <p:stCondLst>
                                            <p:cond delay="249"/>
                                          </p:stCondLst>
                                        </p:cTn>
                                        <p:tgtEl>
                                          <p:spTgt spid="34"/>
                                        </p:tgtEl>
                                        <p:attrNameLst>
                                          <p:attrName>style.visibility</p:attrName>
                                        </p:attrNameLst>
                                      </p:cBhvr>
                                      <p:to>
                                        <p:strVal val="hidden"/>
                                      </p:to>
                                    </p:set>
                                  </p:childTnLst>
                                </p:cTn>
                              </p:par>
                              <p:par>
                                <p:cTn id="78" presetID="10" presetClass="exit" presetSubtype="0" fill="hold" grpId="2" nodeType="withEffect">
                                  <p:stCondLst>
                                    <p:cond delay="0"/>
                                  </p:stCondLst>
                                  <p:childTnLst>
                                    <p:animEffect transition="out" filter="fade">
                                      <p:cBhvr>
                                        <p:cTn id="79" dur="250"/>
                                        <p:tgtEl>
                                          <p:spTgt spid="36"/>
                                        </p:tgtEl>
                                      </p:cBhvr>
                                    </p:animEffect>
                                    <p:set>
                                      <p:cBhvr>
                                        <p:cTn id="80" dur="1" fill="hold">
                                          <p:stCondLst>
                                            <p:cond delay="249"/>
                                          </p:stCondLst>
                                        </p:cTn>
                                        <p:tgtEl>
                                          <p:spTgt spid="36"/>
                                        </p:tgtEl>
                                        <p:attrNameLst>
                                          <p:attrName>style.visibility</p:attrName>
                                        </p:attrNameLst>
                                      </p:cBhvr>
                                      <p:to>
                                        <p:strVal val="hidden"/>
                                      </p:to>
                                    </p:set>
                                  </p:childTnLst>
                                </p:cTn>
                              </p:par>
                              <p:par>
                                <p:cTn id="81" presetID="2" presetClass="entr" presetSubtype="4" decel="100000" fill="hold" grpId="0" nodeType="withEffect">
                                  <p:stCondLst>
                                    <p:cond delay="25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fill="hold"/>
                                        <p:tgtEl>
                                          <p:spTgt spid="3"/>
                                        </p:tgtEl>
                                        <p:attrNameLst>
                                          <p:attrName>ppt_x</p:attrName>
                                        </p:attrNameLst>
                                      </p:cBhvr>
                                      <p:tavLst>
                                        <p:tav tm="0">
                                          <p:val>
                                            <p:strVal val="#ppt_x"/>
                                          </p:val>
                                        </p:tav>
                                        <p:tav tm="100000">
                                          <p:val>
                                            <p:strVal val="#ppt_x"/>
                                          </p:val>
                                        </p:tav>
                                      </p:tavLst>
                                    </p:anim>
                                    <p:anim calcmode="lin" valueType="num">
                                      <p:cBhvr additive="base">
                                        <p:cTn id="84" dur="500" fill="hold"/>
                                        <p:tgtEl>
                                          <p:spTgt spid="3"/>
                                        </p:tgtEl>
                                        <p:attrNameLst>
                                          <p:attrName>ppt_y</p:attrName>
                                        </p:attrNameLst>
                                      </p:cBhvr>
                                      <p:tavLst>
                                        <p:tav tm="0">
                                          <p:val>
                                            <p:strVal val="1+#ppt_h/2"/>
                                          </p:val>
                                        </p:tav>
                                        <p:tav tm="100000">
                                          <p:val>
                                            <p:strVal val="#ppt_y"/>
                                          </p:val>
                                        </p:tav>
                                      </p:tavLst>
                                    </p:anim>
                                  </p:childTnLst>
                                </p:cTn>
                              </p:par>
                              <p:par>
                                <p:cTn id="85" presetID="10" presetClass="entr" presetSubtype="0" fill="hold" grpId="0" nodeType="withEffect">
                                  <p:stCondLst>
                                    <p:cond delay="75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42" presetClass="path" presetSubtype="0" decel="100000" fill="hold" grpId="1" nodeType="withEffect">
                                  <p:stCondLst>
                                    <p:cond delay="250"/>
                                  </p:stCondLst>
                                  <p:childTnLst>
                                    <p:animMotion origin="layout" path="M 0 0.04607 L 0 8.44303E-7 " pathEditMode="relative" rAng="0" ptsTypes="AA">
                                      <p:cBhvr>
                                        <p:cTn id="89" dur="1000" fill="hold"/>
                                        <p:tgtEl>
                                          <p:spTgt spid="1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1" grpId="0" animBg="1"/>
      <p:bldP spid="2" grpId="0"/>
      <p:bldP spid="2" grpId="1"/>
      <p:bldP spid="34" grpId="0"/>
      <p:bldP spid="34" grpId="1"/>
      <p:bldP spid="34" grpId="2"/>
      <p:bldP spid="35" grpId="0"/>
      <p:bldP spid="35" grpId="1"/>
      <p:bldP spid="35" grpId="2"/>
      <p:bldP spid="36" grpId="0"/>
      <p:bldP spid="36" grpId="1"/>
      <p:bldP spid="36" grpId="2"/>
      <p:bldP spid="37" grpId="0"/>
      <p:bldP spid="37" grpId="1"/>
      <p:bldP spid="37" grpId="2"/>
      <p:bldP spid="38" grpId="0"/>
      <p:bldP spid="38" grpId="1"/>
      <p:bldP spid="38" grpId="2"/>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1D3C4-A50C-43D1-86D8-D774DF38DC9B}"/>
              </a:ext>
            </a:extLst>
          </p:cNvPr>
          <p:cNvPicPr>
            <a:picLocks noChangeAspect="1"/>
          </p:cNvPicPr>
          <p:nvPr/>
        </p:nvPicPr>
        <p:blipFill>
          <a:blip r:embed="rId3"/>
          <a:stretch>
            <a:fillRect/>
          </a:stretch>
        </p:blipFill>
        <p:spPr>
          <a:xfrm>
            <a:off x="0" y="0"/>
            <a:ext cx="13031466" cy="6994525"/>
          </a:xfrm>
          <a:prstGeom prst="rect">
            <a:avLst/>
          </a:prstGeom>
        </p:spPr>
      </p:pic>
    </p:spTree>
    <p:extLst>
      <p:ext uri="{BB962C8B-B14F-4D97-AF65-F5344CB8AC3E}">
        <p14:creationId xmlns:p14="http://schemas.microsoft.com/office/powerpoint/2010/main" val="252812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BCB4BFE-9304-4785-A53D-D17020FBCD91}"/>
              </a:ext>
            </a:extLst>
          </p:cNvPr>
          <p:cNvSpPr/>
          <p:nvPr/>
        </p:nvSpPr>
        <p:spPr bwMode="auto">
          <a:xfrm>
            <a:off x="1183" y="0"/>
            <a:ext cx="12436475" cy="16684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4">
            <a:extLst>
              <a:ext uri="{FF2B5EF4-FFF2-40B4-BE49-F238E27FC236}">
                <a16:creationId xmlns:a16="http://schemas.microsoft.com/office/drawing/2014/main" id="{CBCBF974-3CBD-49E3-9196-10FF750E4D98}"/>
              </a:ext>
            </a:extLst>
          </p:cNvPr>
          <p:cNvSpPr txBox="1">
            <a:spLocks/>
          </p:cNvSpPr>
          <p:nvPr/>
        </p:nvSpPr>
        <p:spPr>
          <a:xfrm>
            <a:off x="274639" y="69895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endParaRPr lang="en-US" sz="1800" b="1" spc="300" dirty="0">
              <a:gradFill>
                <a:gsLst>
                  <a:gs pos="0">
                    <a:schemeClr val="accent2">
                      <a:lumMod val="40000"/>
                      <a:lumOff val="60000"/>
                    </a:schemeClr>
                  </a:gs>
                  <a:gs pos="100000">
                    <a:schemeClr val="accent2">
                      <a:lumMod val="40000"/>
                      <a:lumOff val="60000"/>
                    </a:schemeClr>
                  </a:gs>
                </a:gsLst>
                <a:lin ang="5400000" scaled="0"/>
              </a:gradFill>
              <a:latin typeface="Segoe UI" panose="020B0502040204020203" pitchFamily="34" charset="0"/>
            </a:endParaRPr>
          </a:p>
        </p:txBody>
      </p:sp>
      <p:pic>
        <p:nvPicPr>
          <p:cNvPr id="41" name="Picture 40">
            <a:extLst>
              <a:ext uri="{FF2B5EF4-FFF2-40B4-BE49-F238E27FC236}">
                <a16:creationId xmlns:a16="http://schemas.microsoft.com/office/drawing/2014/main" id="{00542AC5-8998-4699-BFBA-1E06A0B83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66266" y="1912032"/>
            <a:ext cx="1795173" cy="1479129"/>
          </a:xfrm>
          <a:prstGeom prst="rect">
            <a:avLst/>
          </a:prstGeom>
        </p:spPr>
      </p:pic>
      <p:pic>
        <p:nvPicPr>
          <p:cNvPr id="43" name="Picture 42">
            <a:extLst>
              <a:ext uri="{FF2B5EF4-FFF2-40B4-BE49-F238E27FC236}">
                <a16:creationId xmlns:a16="http://schemas.microsoft.com/office/drawing/2014/main" id="{A1470B16-A64F-41B3-B523-E543D6F6BD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1984" y="2545850"/>
            <a:ext cx="3238225" cy="985838"/>
          </a:xfrm>
          <a:prstGeom prst="rect">
            <a:avLst/>
          </a:prstGeom>
        </p:spPr>
      </p:pic>
      <p:pic>
        <p:nvPicPr>
          <p:cNvPr id="1026" name="Picture 2" descr="Image result for samsung logo">
            <a:extLst>
              <a:ext uri="{FF2B5EF4-FFF2-40B4-BE49-F238E27FC236}">
                <a16:creationId xmlns:a16="http://schemas.microsoft.com/office/drawing/2014/main" id="{5A4FC812-F7A8-4905-A1F5-A6835918F9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9377" y="3856472"/>
            <a:ext cx="3480814" cy="5523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logo">
            <a:extLst>
              <a:ext uri="{FF2B5EF4-FFF2-40B4-BE49-F238E27FC236}">
                <a16:creationId xmlns:a16="http://schemas.microsoft.com/office/drawing/2014/main" id="{D566DFD9-A415-4DAE-A08D-43F3550F17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8415" y="3011544"/>
            <a:ext cx="1882946" cy="7095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ty logo">
            <a:extLst>
              <a:ext uri="{FF2B5EF4-FFF2-40B4-BE49-F238E27FC236}">
                <a16:creationId xmlns:a16="http://schemas.microsoft.com/office/drawing/2014/main" id="{97305702-A477-4BDA-8F4F-DDC2F732B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5792" y="2058011"/>
            <a:ext cx="2399855" cy="8601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CF1AB3-B114-4062-865A-F2226CDEBD54}"/>
              </a:ext>
            </a:extLst>
          </p:cNvPr>
          <p:cNvSpPr txBox="1"/>
          <p:nvPr/>
        </p:nvSpPr>
        <p:spPr>
          <a:xfrm>
            <a:off x="2399377" y="5476074"/>
            <a:ext cx="78743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And community contributions from over 1700 companies</a:t>
            </a:r>
          </a:p>
        </p:txBody>
      </p:sp>
      <p:sp>
        <p:nvSpPr>
          <p:cNvPr id="11" name="Title 1">
            <a:extLst>
              <a:ext uri="{FF2B5EF4-FFF2-40B4-BE49-F238E27FC236}">
                <a16:creationId xmlns:a16="http://schemas.microsoft.com/office/drawing/2014/main" id="{F9506832-1FD6-4ECD-A318-9EE5424769F0}"/>
              </a:ext>
            </a:extLst>
          </p:cNvPr>
          <p:cNvSpPr txBox="1">
            <a:spLocks/>
          </p:cNvSpPr>
          <p:nvPr/>
        </p:nvSpPr>
        <p:spPr>
          <a:xfrm>
            <a:off x="1790699" y="677863"/>
            <a:ext cx="10372319" cy="95829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800" b="1" spc="300" dirty="0">
                <a:gradFill>
                  <a:gsLst>
                    <a:gs pos="1250">
                      <a:schemeClr val="bg1"/>
                    </a:gs>
                    <a:gs pos="100000">
                      <a:schemeClr val="bg1"/>
                    </a:gs>
                  </a:gsLst>
                  <a:lin ang="5400000" scaled="0"/>
                </a:gradFill>
                <a:latin typeface="Segoe UI" panose="020B0502040204020203" pitchFamily="34" charset="0"/>
              </a:rPr>
              <a:t>TECHNICAL STEERING GROUP MEMBERS</a:t>
            </a:r>
          </a:p>
        </p:txBody>
      </p:sp>
      <p:pic>
        <p:nvPicPr>
          <p:cNvPr id="3" name="Picture 2">
            <a:extLst>
              <a:ext uri="{FF2B5EF4-FFF2-40B4-BE49-F238E27FC236}">
                <a16:creationId xmlns:a16="http://schemas.microsoft.com/office/drawing/2014/main" id="{39C028A5-78E1-47B6-BF5E-20188DC7DAD1}"/>
              </a:ext>
            </a:extLst>
          </p:cNvPr>
          <p:cNvPicPr>
            <a:picLocks noChangeAspect="1"/>
          </p:cNvPicPr>
          <p:nvPr/>
        </p:nvPicPr>
        <p:blipFill>
          <a:blip r:embed="rId8"/>
          <a:stretch>
            <a:fillRect/>
          </a:stretch>
        </p:blipFill>
        <p:spPr>
          <a:xfrm>
            <a:off x="272271" y="-1574"/>
            <a:ext cx="2466027" cy="2466027"/>
          </a:xfrm>
          <a:prstGeom prst="rect">
            <a:avLst/>
          </a:prstGeom>
        </p:spPr>
      </p:pic>
      <p:pic>
        <p:nvPicPr>
          <p:cNvPr id="7" name="Picture 6">
            <a:extLst>
              <a:ext uri="{FF2B5EF4-FFF2-40B4-BE49-F238E27FC236}">
                <a16:creationId xmlns:a16="http://schemas.microsoft.com/office/drawing/2014/main" id="{8A10AA21-CB91-4B17-8AB9-4ECD5A518E2B}"/>
              </a:ext>
            </a:extLst>
          </p:cNvPr>
          <p:cNvPicPr>
            <a:picLocks noChangeAspect="1"/>
          </p:cNvPicPr>
          <p:nvPr/>
        </p:nvPicPr>
        <p:blipFill>
          <a:blip r:embed="rId9"/>
          <a:stretch>
            <a:fillRect/>
          </a:stretch>
        </p:blipFill>
        <p:spPr>
          <a:xfrm>
            <a:off x="6652414" y="3553559"/>
            <a:ext cx="4311438" cy="1931424"/>
          </a:xfrm>
          <a:prstGeom prst="rect">
            <a:avLst/>
          </a:prstGeom>
        </p:spPr>
      </p:pic>
    </p:spTree>
    <p:extLst>
      <p:ext uri="{BB962C8B-B14F-4D97-AF65-F5344CB8AC3E}">
        <p14:creationId xmlns:p14="http://schemas.microsoft.com/office/powerpoint/2010/main" val="389868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10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30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4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childTnLst>
                          </p:cTn>
                        </p:par>
                        <p:par>
                          <p:cTn id="31" fill="hold">
                            <p:stCondLst>
                              <p:cond delay="19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42" presetClass="path" presetSubtype="0" decel="100000" fill="hold" grpId="1" nodeType="withEffect">
                                  <p:stCondLst>
                                    <p:cond delay="0"/>
                                  </p:stCondLst>
                                  <p:childTnLst>
                                    <p:animMotion origin="layout" path="M 3.91626E-6 0.04607 L 3.91626E-6 3.8039E-6 " pathEditMode="relative" rAng="0" ptsTypes="AA">
                                      <p:cBhvr>
                                        <p:cTn id="39"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0" grpId="0"/>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6C88-5BFA-4F92-B6C2-05E1F89DF613}"/>
              </a:ext>
            </a:extLst>
          </p:cNvPr>
          <p:cNvSpPr>
            <a:spLocks noGrp="1"/>
          </p:cNvSpPr>
          <p:nvPr>
            <p:ph type="title"/>
          </p:nvPr>
        </p:nvSpPr>
        <p:spPr>
          <a:xfrm>
            <a:off x="267019" y="1470357"/>
            <a:ext cx="10056812" cy="1181862"/>
          </a:xfrm>
        </p:spPr>
        <p:txBody>
          <a:bodyPr/>
          <a:lstStyle/>
          <a:p>
            <a:r>
              <a:rPr lang="en-US" dirty="0"/>
              <a:t>Tencent – WeChat Pay</a:t>
            </a:r>
          </a:p>
        </p:txBody>
      </p:sp>
      <p:sp>
        <p:nvSpPr>
          <p:cNvPr id="9" name="Rectangle 4">
            <a:extLst>
              <a:ext uri="{FF2B5EF4-FFF2-40B4-BE49-F238E27FC236}">
                <a16:creationId xmlns:a16="http://schemas.microsoft.com/office/drawing/2014/main" id="{81470B8B-FAB0-4206-8EEB-5EA6109F1556}"/>
              </a:ext>
            </a:extLst>
          </p:cNvPr>
          <p:cNvSpPr/>
          <p:nvPr/>
        </p:nvSpPr>
        <p:spPr bwMode="auto">
          <a:xfrm>
            <a:off x="0" y="3101340"/>
            <a:ext cx="12436475" cy="38931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Image result for wechat logo transparent">
            <a:extLst>
              <a:ext uri="{FF2B5EF4-FFF2-40B4-BE49-F238E27FC236}">
                <a16:creationId xmlns:a16="http://schemas.microsoft.com/office/drawing/2014/main" id="{5D46C243-B983-40DF-AD70-CA3C90C2E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655" y="3729989"/>
            <a:ext cx="2635885" cy="2635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cent logo transparent">
            <a:extLst>
              <a:ext uri="{FF2B5EF4-FFF2-40B4-BE49-F238E27FC236}">
                <a16:creationId xmlns:a16="http://schemas.microsoft.com/office/drawing/2014/main" id="{F59B89C0-2F21-487F-AEB0-0777EDFCFD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5930" y="4734953"/>
            <a:ext cx="4534535" cy="60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31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677863"/>
            <a:ext cx="11889564" cy="917575"/>
          </a:xfrm>
        </p:spPr>
        <p:txBody>
          <a:bodyPr/>
          <a:lstStyle/>
          <a:p>
            <a:pPr algn="ctr"/>
            <a:r>
              <a:rPr lang="en-US" sz="2800" b="1" spc="300">
                <a:gradFill>
                  <a:gsLst>
                    <a:gs pos="1250">
                      <a:schemeClr val="bg1"/>
                    </a:gs>
                    <a:gs pos="100000">
                      <a:schemeClr val="bg1"/>
                    </a:gs>
                  </a:gsLst>
                  <a:lin ang="5400000" scaled="0"/>
                </a:gradFill>
                <a:latin typeface="Segoe UI" panose="020B0502040204020203" pitchFamily="34" charset="0"/>
              </a:rPr>
              <a:t>VISUAL STUDIO</a:t>
            </a:r>
          </a:p>
        </p:txBody>
      </p:sp>
      <p:sp>
        <p:nvSpPr>
          <p:cNvPr id="17" name="Rectangle 16">
            <a:extLst>
              <a:ext uri="{FF2B5EF4-FFF2-40B4-BE49-F238E27FC236}">
                <a16:creationId xmlns:a16="http://schemas.microsoft.com/office/drawing/2014/main" id="{BD27AD79-1B6B-470C-A045-1A6303D8CE00}"/>
              </a:ext>
            </a:extLst>
          </p:cNvPr>
          <p:cNvSpPr/>
          <p:nvPr/>
        </p:nvSpPr>
        <p:spPr bwMode="auto">
          <a:xfrm>
            <a:off x="35083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OPEN</a:t>
            </a:r>
          </a:p>
        </p:txBody>
      </p:sp>
      <p:sp>
        <p:nvSpPr>
          <p:cNvPr id="18" name="Rectangle 17">
            <a:extLst>
              <a:ext uri="{FF2B5EF4-FFF2-40B4-BE49-F238E27FC236}">
                <a16:creationId xmlns:a16="http://schemas.microsoft.com/office/drawing/2014/main" id="{ACC7BB50-D8A3-4CA2-AF5E-9CE2340F1091}"/>
              </a:ext>
            </a:extLst>
          </p:cNvPr>
          <p:cNvSpPr/>
          <p:nvPr/>
        </p:nvSpPr>
        <p:spPr bwMode="auto">
          <a:xfrm>
            <a:off x="4755777"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PRODUCTIVITY</a:t>
            </a:r>
          </a:p>
        </p:txBody>
      </p:sp>
      <p:sp>
        <p:nvSpPr>
          <p:cNvPr id="19" name="Rectangle 18">
            <a:extLst>
              <a:ext uri="{FF2B5EF4-FFF2-40B4-BE49-F238E27FC236}">
                <a16:creationId xmlns:a16="http://schemas.microsoft.com/office/drawing/2014/main" id="{2F516E23-1732-44DE-B8B4-29464FA88D9B}"/>
              </a:ext>
            </a:extLst>
          </p:cNvPr>
          <p:cNvSpPr/>
          <p:nvPr/>
        </p:nvSpPr>
        <p:spPr bwMode="auto">
          <a:xfrm>
            <a:off x="9160716" y="4364102"/>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TEAM</a:t>
            </a:r>
          </a:p>
        </p:txBody>
      </p:sp>
      <p:sp>
        <p:nvSpPr>
          <p:cNvPr id="27" name="Oval 26">
            <a:extLst>
              <a:ext uri="{FF2B5EF4-FFF2-40B4-BE49-F238E27FC236}">
                <a16:creationId xmlns:a16="http://schemas.microsoft.com/office/drawing/2014/main" id="{8867D451-157A-4632-B1A7-78B5AA485690}"/>
              </a:ext>
            </a:extLst>
          </p:cNvPr>
          <p:cNvSpPr/>
          <p:nvPr/>
        </p:nvSpPr>
        <p:spPr bwMode="auto">
          <a:xfrm>
            <a:off x="911378" y="3569618"/>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0309EFBC-6C25-4C0F-B9C3-E84E26EAC3A0}"/>
              </a:ext>
            </a:extLst>
          </p:cNvPr>
          <p:cNvSpPr/>
          <p:nvPr/>
        </p:nvSpPr>
        <p:spPr bwMode="auto">
          <a:xfrm>
            <a:off x="5316318" y="3545810"/>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659B4370-D5BE-4149-BE1A-64881FB8EF9B}"/>
              </a:ext>
            </a:extLst>
          </p:cNvPr>
          <p:cNvSpPr/>
          <p:nvPr/>
        </p:nvSpPr>
        <p:spPr bwMode="auto">
          <a:xfrm>
            <a:off x="9721257" y="3593371"/>
            <a:ext cx="1814142" cy="426854"/>
          </a:xfrm>
          <a:prstGeom prst="ellipse">
            <a:avLst/>
          </a:prstGeom>
          <a:solidFill>
            <a:schemeClr val="accent2">
              <a:lumMod val="75000"/>
              <a:alpha val="78000"/>
            </a:schemeClr>
          </a:solidFill>
          <a:ln>
            <a:no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Move_E7C2" title="Icon of four arrows pointing away from eachother">
            <a:extLst>
              <a:ext uri="{FF2B5EF4-FFF2-40B4-BE49-F238E27FC236}">
                <a16:creationId xmlns:a16="http://schemas.microsoft.com/office/drawing/2014/main" id="{21437409-ABA8-4AA6-9586-2C90162C3BD4}"/>
              </a:ext>
            </a:extLst>
          </p:cNvPr>
          <p:cNvSpPr>
            <a:spLocks noChangeAspect="1" noEditPoints="1"/>
          </p:cNvSpPr>
          <p:nvPr/>
        </p:nvSpPr>
        <p:spPr bwMode="auto">
          <a:xfrm>
            <a:off x="1412075" y="2572854"/>
            <a:ext cx="812747" cy="81294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 name="DevUpdate_ECC5" title="Icon of a clock with an arrow around it pointing clockwise">
            <a:extLst>
              <a:ext uri="{FF2B5EF4-FFF2-40B4-BE49-F238E27FC236}">
                <a16:creationId xmlns:a16="http://schemas.microsoft.com/office/drawing/2014/main" id="{D3E636DB-4B7E-499B-AAF0-634D3E57A897}"/>
              </a:ext>
            </a:extLst>
          </p:cNvPr>
          <p:cNvSpPr>
            <a:spLocks noChangeAspect="1" noEditPoints="1"/>
          </p:cNvSpPr>
          <p:nvPr/>
        </p:nvSpPr>
        <p:spPr bwMode="auto">
          <a:xfrm>
            <a:off x="5813044" y="2572854"/>
            <a:ext cx="812753" cy="812949"/>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people_12" title="Icon of three people">
            <a:extLst>
              <a:ext uri="{FF2B5EF4-FFF2-40B4-BE49-F238E27FC236}">
                <a16:creationId xmlns:a16="http://schemas.microsoft.com/office/drawing/2014/main" id="{C8DDE070-9DB2-4924-81A9-CAE75AFE7594}"/>
              </a:ext>
            </a:extLst>
          </p:cNvPr>
          <p:cNvSpPr>
            <a:spLocks noChangeAspect="1" noEditPoints="1"/>
          </p:cNvSpPr>
          <p:nvPr/>
        </p:nvSpPr>
        <p:spPr bwMode="auto">
          <a:xfrm>
            <a:off x="10186351" y="2602685"/>
            <a:ext cx="883955" cy="75416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33862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2"/>
                                        </p:tgtEl>
                                        <p:attrNameLst>
                                          <p:attrName>ppt_x</p:attrName>
                                          <p:attrName>ppt_y</p:attrName>
                                        </p:attrNameLst>
                                      </p:cBhvr>
                                      <p:rCtr x="0" y="-2315"/>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42" presetClass="path" presetSubtype="0" decel="100000" fill="hold" grpId="1" nodeType="withEffect">
                                  <p:stCondLst>
                                    <p:cond delay="0"/>
                                  </p:stCondLst>
                                  <p:childTnLst>
                                    <p:animMotion origin="layout" path="M 2.25428E-6 0.04607 L 2.25428E-6 2.41943E-6 " pathEditMode="relative" rAng="0" ptsTypes="AA">
                                      <p:cBhvr>
                                        <p:cTn id="15" dur="500" fill="hold"/>
                                        <p:tgtEl>
                                          <p:spTgt spid="12"/>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42" presetClass="path" presetSubtype="0" decel="100000" fill="hold" grpId="1" nodeType="withEffect">
                                  <p:stCondLst>
                                    <p:cond delay="200"/>
                                  </p:stCondLst>
                                  <p:childTnLst>
                                    <p:animMotion origin="layout" path="M 2.22619E-6 -0.04494 L 2.22619E-6 2.66455E-6 " pathEditMode="relative" rAng="0" ptsTypes="AA">
                                      <p:cBhvr>
                                        <p:cTn id="23" dur="500" fill="hold"/>
                                        <p:tgtEl>
                                          <p:spTgt spid="17"/>
                                        </p:tgtEl>
                                        <p:attrNameLst>
                                          <p:attrName>ppt_x</p:attrName>
                                          <p:attrName>ppt_y</p:attrName>
                                        </p:attrNameLst>
                                      </p:cBhvr>
                                      <p:rCtr x="0" y="2247"/>
                                    </p:animMotion>
                                  </p:childTnLst>
                                </p:cTn>
                              </p:par>
                            </p:childTnLst>
                          </p:cTn>
                        </p:par>
                        <p:par>
                          <p:cTn id="24" fill="hold">
                            <p:stCondLst>
                              <p:cond delay="17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0"/>
                                  </p:stCondLst>
                                  <p:childTnLst>
                                    <p:animMotion origin="layout" path="M 2.25428E-6 0.04607 L 2.25428E-6 2.41943E-6 " pathEditMode="relative" rAng="0" ptsTypes="AA">
                                      <p:cBhvr>
                                        <p:cTn id="29" dur="500" fill="hold"/>
                                        <p:tgtEl>
                                          <p:spTgt spid="13"/>
                                        </p:tgtEl>
                                        <p:attrNameLst>
                                          <p:attrName>ppt_x</p:attrName>
                                          <p:attrName>ppt_y</p:attrName>
                                        </p:attrNameLst>
                                      </p:cBhvr>
                                      <p:rCtr x="0" y="-2315"/>
                                    </p:animMotion>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42" presetClass="path" presetSubtype="0" decel="100000" fill="hold" grpId="1" nodeType="withEffect">
                                  <p:stCondLst>
                                    <p:cond delay="200"/>
                                  </p:stCondLst>
                                  <p:childTnLst>
                                    <p:animMotion origin="layout" path="M -2.94613E-6 -0.04494 L -2.94613E-6 2.66455E-6 " pathEditMode="relative" rAng="0" ptsTypes="AA">
                                      <p:cBhvr>
                                        <p:cTn id="37" dur="500" fill="hold"/>
                                        <p:tgtEl>
                                          <p:spTgt spid="18"/>
                                        </p:tgtEl>
                                        <p:attrNameLst>
                                          <p:attrName>ppt_x</p:attrName>
                                          <p:attrName>ppt_y</p:attrName>
                                        </p:attrNameLst>
                                      </p:cBhvr>
                                      <p:rCtr x="0" y="2247"/>
                                    </p:animMotion>
                                  </p:childTnLst>
                                </p:cTn>
                              </p:par>
                            </p:childTnLst>
                          </p:cTn>
                        </p:par>
                        <p:par>
                          <p:cTn id="38" fill="hold">
                            <p:stCondLst>
                              <p:cond delay="24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42" presetClass="path" presetSubtype="0" decel="100000" fill="hold" grpId="1" nodeType="withEffect">
                                  <p:stCondLst>
                                    <p:cond delay="0"/>
                                  </p:stCondLst>
                                  <p:childTnLst>
                                    <p:animMotion origin="layout" path="M 2.25428E-6 0.04607 L 2.25428E-6 2.41943E-6 " pathEditMode="relative" rAng="0" ptsTypes="AA">
                                      <p:cBhvr>
                                        <p:cTn id="43" dur="500" fill="hold"/>
                                        <p:tgtEl>
                                          <p:spTgt spid="14"/>
                                        </p:tgtEl>
                                        <p:attrNameLst>
                                          <p:attrName>ppt_x</p:attrName>
                                          <p:attrName>ppt_y</p:attrName>
                                        </p:attrNameLst>
                                      </p:cBhvr>
                                      <p:rCtr x="0" y="-2315"/>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42" presetClass="path" presetSubtype="0" decel="100000" fill="hold" grpId="1" nodeType="withEffect">
                                  <p:stCondLst>
                                    <p:cond delay="200"/>
                                  </p:stCondLst>
                                  <p:childTnLst>
                                    <p:animMotion origin="layout" path="M 1.88154E-6 -0.04494 L 1.88154E-6 2.66455E-6 " pathEditMode="relative" rAng="0" ptsTypes="AA">
                                      <p:cBhvr>
                                        <p:cTn id="51" dur="500" fill="hold"/>
                                        <p:tgtEl>
                                          <p:spTgt spid="1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p:bldP spid="17" grpId="1"/>
      <p:bldP spid="18" grpId="0"/>
      <p:bldP spid="18" grpId="1"/>
      <p:bldP spid="19" grpId="0"/>
      <p:bldP spid="19" grpId="1"/>
      <p:bldP spid="27" grpId="0" animBg="1"/>
      <p:bldP spid="28" grpId="0" animBg="1"/>
      <p:bldP spid="29" grpId="0" animBg="1"/>
      <p:bldP spid="12" grpId="0" animBg="1"/>
      <p:bldP spid="12" grpId="1" animBg="1"/>
      <p:bldP spid="13" grpId="0" animBg="1"/>
      <p:bldP spid="13" grpId="1" animBg="1"/>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D27AD79-1B6B-470C-A045-1A6303D8CE00}"/>
              </a:ext>
            </a:extLst>
          </p:cNvPr>
          <p:cNvSpPr/>
          <p:nvPr/>
        </p:nvSpPr>
        <p:spPr bwMode="auto">
          <a:xfrm>
            <a:off x="4763325" y="3997326"/>
            <a:ext cx="2935224"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spc="30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OPEN</a:t>
            </a:r>
          </a:p>
        </p:txBody>
      </p:sp>
      <p:sp>
        <p:nvSpPr>
          <p:cNvPr id="4" name="Move_E7C2" title="Icon of four arrows pointing away from eachother">
            <a:extLst>
              <a:ext uri="{FF2B5EF4-FFF2-40B4-BE49-F238E27FC236}">
                <a16:creationId xmlns:a16="http://schemas.microsoft.com/office/drawing/2014/main" id="{503AB534-FA71-4FB4-97D4-DE34716B002E}"/>
              </a:ext>
            </a:extLst>
          </p:cNvPr>
          <p:cNvSpPr>
            <a:spLocks noChangeAspect="1" noEditPoints="1"/>
          </p:cNvSpPr>
          <p:nvPr/>
        </p:nvSpPr>
        <p:spPr bwMode="auto">
          <a:xfrm>
            <a:off x="5656488" y="2354124"/>
            <a:ext cx="1152520" cy="1152806"/>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554498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70EB99-4A7A-43DD-AA18-581E37FA40B1}"/>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5A4F57AD-A873-407A-B86D-54D12960021D}"/>
              </a:ext>
            </a:extLst>
          </p:cNvPr>
          <p:cNvSpPr>
            <a:spLocks noGrp="1"/>
          </p:cNvSpPr>
          <p:nvPr>
            <p:ph type="body" sz="quarter" idx="12"/>
          </p:nvPr>
        </p:nvSpPr>
        <p:spPr/>
        <p:txBody>
          <a:bodyPr/>
          <a:lstStyle/>
          <a:p>
            <a:r>
              <a:rPr lang="en-US"/>
              <a:t>Daniel Moth</a:t>
            </a:r>
          </a:p>
        </p:txBody>
      </p:sp>
    </p:spTree>
    <p:extLst>
      <p:ext uri="{BB962C8B-B14F-4D97-AF65-F5344CB8AC3E}">
        <p14:creationId xmlns:p14="http://schemas.microsoft.com/office/powerpoint/2010/main" val="2940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2.xml><?xml version="1.0" encoding="utf-8"?>
<a:theme xmlns:a="http://schemas.openxmlformats.org/drawingml/2006/main" name="Microsoft_Dark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F53E51EA-CD45-4195-A9CB-AED1A5FE7EF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DB18A995516D4191D2FA06FD3C3172" ma:contentTypeVersion="6" ma:contentTypeDescription="Create a new document." ma:contentTypeScope="" ma:versionID="9ffb27a60dd526fdd86bd238c280ed17">
  <xsd:schema xmlns:xsd="http://www.w3.org/2001/XMLSchema" xmlns:xs="http://www.w3.org/2001/XMLSchema" xmlns:p="http://schemas.microsoft.com/office/2006/metadata/properties" xmlns:ns2="1bc572b9-a361-4b7b-85c3-9e27a02bdd7a" xmlns:ns3="3cd78095-3f58-4e77-b39c-652c105e231b" targetNamespace="http://schemas.microsoft.com/office/2006/metadata/properties" ma:root="true" ma:fieldsID="d65dc0d2e2bcb8132066ad064ada2574" ns2:_="" ns3:_="">
    <xsd:import namespace="1bc572b9-a361-4b7b-85c3-9e27a02bdd7a"/>
    <xsd:import namespace="3cd78095-3f58-4e77-b39c-652c105e231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c572b9-a361-4b7b-85c3-9e27a02bdd7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cd78095-3f58-4e77-b39c-652c105e231b"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cd78095-3f58-4e77-b39c-652c105e231b">
      <UserInfo>
        <DisplayName>Nathan Halstead</DisplayName>
        <AccountId>23</AccountId>
        <AccountType/>
      </UserInfo>
      <UserInfo>
        <DisplayName>Tim Sneath</DisplayName>
        <AccountId>12</AccountId>
        <AccountType/>
      </UserInfo>
      <UserInfo>
        <DisplayName>Tim Yeh</DisplayName>
        <AccountId>39</AccountId>
        <AccountType/>
      </UserInfo>
    </SharedWithUsers>
    <LastSharedByUser xmlns="3cd78095-3f58-4e77-b39c-652c105e231b">nahals@microsoft.com</LastSharedByUser>
    <LastSharedByTime xmlns="3cd78095-3f58-4e77-b39c-652c105e231b">2017-10-31T03:06:11+00:00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A4DA32-D73F-46D3-95A9-C0A830F98C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c572b9-a361-4b7b-85c3-9e27a02bdd7a"/>
    <ds:schemaRef ds:uri="3cd78095-3f58-4e77-b39c-652c105e23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bc572b9-a361-4b7b-85c3-9e27a02bdd7a"/>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3cd78095-3f58-4e77-b39c-652c105e231b"/>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546</TotalTime>
  <Words>1161</Words>
  <Application>Microsoft Office PowerPoint</Application>
  <PresentationFormat>Custom</PresentationFormat>
  <Paragraphs>188</Paragraphs>
  <Slides>26</Slides>
  <Notes>26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Consolas</vt:lpstr>
      <vt:lpstr>Mangal</vt:lpstr>
      <vt:lpstr>Segoe UI</vt:lpstr>
      <vt:lpstr>Segoe UI Light</vt:lpstr>
      <vt:lpstr>Segoe UI Semibold</vt:lpstr>
      <vt:lpstr>Segoe UI Semilight</vt:lpstr>
      <vt:lpstr>Wingdings</vt:lpstr>
      <vt:lpstr>Microsoft_Light_Template</vt:lpstr>
      <vt:lpstr>Microsoft_Dark_Template</vt:lpstr>
      <vt:lpstr>PowerPoint Presentation</vt:lpstr>
      <vt:lpstr>Developer tools  for app innovation</vt:lpstr>
      <vt:lpstr>THE VISUAL STUDIO FAMILY IS GROWING</vt:lpstr>
      <vt:lpstr>PowerPoint Presentation</vt:lpstr>
      <vt:lpstr>PowerPoint Presentation</vt:lpstr>
      <vt:lpstr>Tencent – WeChat Pay</vt:lpstr>
      <vt:lpstr>VISUAL STUDIO</vt:lpstr>
      <vt:lpstr>PowerPoint Presentation</vt:lpstr>
      <vt:lpstr>Demo</vt:lpstr>
      <vt:lpstr>PowerPoint Presentation</vt:lpstr>
      <vt:lpstr>VISUAL STUDIO</vt:lpstr>
      <vt:lpstr>PowerPoint Presentation</vt:lpstr>
      <vt:lpstr>PowerPoint Presentation</vt:lpstr>
      <vt:lpstr>Video Real-time test discovery Before and after</vt:lpstr>
      <vt:lpstr>PowerPoint Presentation</vt:lpstr>
      <vt:lpstr>Demo</vt:lpstr>
      <vt:lpstr>PowerPoint Presentation</vt:lpstr>
      <vt:lpstr>VISUAL STUDIO</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 Hamlin</dc:creator>
  <cp:lastModifiedBy>Beth Massi</cp:lastModifiedBy>
  <cp:revision>11</cp:revision>
  <dcterms:modified xsi:type="dcterms:W3CDTF">2017-11-17T17:56:31Z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0x010100A3DB18A995516D4191D2FA06FD3C3172</vt:lpwstr>
  </property>
  <property fmtid="{D5CDD505-2E9C-101B-9397-08002B2CF9AE}" pid="3" name="Product">
    <vt:lpwstr/>
  </property>
  <property fmtid="{D5CDD505-2E9C-101B-9397-08002B2CF9AE}" pid="4" name="Audience">
    <vt:lpwstr/>
  </property>
  <property fmtid="{D5CDD505-2E9C-101B-9397-08002B2CF9AE}" pid="5" name="Track">
    <vt:lpwstr/>
  </property>
  <property fmtid="{D5CDD505-2E9C-101B-9397-08002B2CF9AE}" pid="6" name="Campaign">
    <vt:lpwstr/>
  </property>
  <property fmtid="{D5CDD505-2E9C-101B-9397-08002B2CF9AE}" pid="7" name="IsMyDocuments">
    <vt:bool>true</vt:bool>
  </property>
  <property fmtid="{D5CDD505-2E9C-101B-9397-08002B2CF9AE}" pid="8" name="Audience1">
    <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Ref">
    <vt:lpwstr>https://api.informationprotection.azure.com/api/72f988bf-86f1-41af-91ab-2d7cd011db47</vt:lpwstr>
  </property>
  <property fmtid="{D5CDD505-2E9C-101B-9397-08002B2CF9AE}" pid="12" name="MSIP_Label_f42aa342-8706-4288-bd11-ebb85995028c_Owner">
    <vt:lpwstr>lank@microsoft.com</vt:lpwstr>
  </property>
  <property fmtid="{D5CDD505-2E9C-101B-9397-08002B2CF9AE}" pid="13" name="MSIP_Label_f42aa342-8706-4288-bd11-ebb85995028c_SetDate">
    <vt:lpwstr>2017-10-25T13:48:44.3683226-07:00</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